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76" r:id="rId2"/>
    <p:sldId id="542" r:id="rId3"/>
    <p:sldId id="556" r:id="rId4"/>
    <p:sldId id="552" r:id="rId5"/>
    <p:sldId id="569" r:id="rId6"/>
    <p:sldId id="570" r:id="rId7"/>
    <p:sldId id="544" r:id="rId8"/>
    <p:sldId id="571" r:id="rId9"/>
    <p:sldId id="553" r:id="rId10"/>
    <p:sldId id="573" r:id="rId11"/>
    <p:sldId id="576" r:id="rId12"/>
    <p:sldId id="578" r:id="rId13"/>
    <p:sldId id="577" r:id="rId14"/>
    <p:sldId id="574" r:id="rId15"/>
    <p:sldId id="579" r:id="rId16"/>
    <p:sldId id="580" r:id="rId17"/>
    <p:sldId id="581" r:id="rId18"/>
    <p:sldId id="561" r:id="rId19"/>
    <p:sldId id="572" r:id="rId20"/>
    <p:sldId id="550" r:id="rId21"/>
    <p:sldId id="582" r:id="rId22"/>
    <p:sldId id="504" r:id="rId23"/>
    <p:sldId id="583" r:id="rId24"/>
    <p:sldId id="584" r:id="rId25"/>
    <p:sldId id="585" r:id="rId26"/>
    <p:sldId id="586"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46"/>
    <a:srgbClr val="0000CC"/>
    <a:srgbClr val="800000"/>
    <a:srgbClr val="006600"/>
    <a:srgbClr val="EEECE1"/>
    <a:srgbClr val="FFFF99"/>
    <a:srgbClr val="FFCC00"/>
    <a:srgbClr val="000000"/>
    <a:srgbClr val="000099"/>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99" autoAdjust="0"/>
    <p:restoredTop sz="77244" autoAdjust="0"/>
  </p:normalViewPr>
  <p:slideViewPr>
    <p:cSldViewPr showGuides="1">
      <p:cViewPr>
        <p:scale>
          <a:sx n="100" d="100"/>
          <a:sy n="100" d="100"/>
        </p:scale>
        <p:origin x="-2160" y="-378"/>
      </p:cViewPr>
      <p:guideLst>
        <p:guide orient="horz" pos="672"/>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4" d="100"/>
          <a:sy n="84" d="100"/>
        </p:scale>
        <p:origin x="-26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4F31522-50B4-4DF0-839B-0FAE6495DE44}" type="datetimeFigureOut">
              <a:rPr lang="en-US"/>
              <a:pPr>
                <a:defRPr/>
              </a:pPr>
              <a:t>12/12/2013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63D8FC0-51EA-4D6F-B405-956C050B3D4C}" type="slidenum">
              <a:rPr lang="en-US"/>
              <a:pPr>
                <a:defRPr/>
              </a:pPr>
              <a:t>‹#›</a:t>
            </a:fld>
            <a:endParaRPr lang="en-US"/>
          </a:p>
        </p:txBody>
      </p:sp>
    </p:spTree>
    <p:extLst>
      <p:ext uri="{BB962C8B-B14F-4D97-AF65-F5344CB8AC3E}">
        <p14:creationId xmlns:p14="http://schemas.microsoft.com/office/powerpoint/2010/main" val="35595227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EA78268-E872-4F90-B7BF-DC970B67054D}" type="slidenum">
              <a:rPr lang="en-US" smtClean="0"/>
              <a:pPr>
                <a:defRPr/>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why we do it: we hate seeing duplicate efforts and low quality research infrastructure; </a:t>
            </a:r>
          </a:p>
          <a:p>
            <a:pPr lvl="0"/>
            <a:r>
              <a:rPr lang="en-US" sz="1200" kern="1200" dirty="0" smtClean="0">
                <a:solidFill>
                  <a:schemeClr val="tx1"/>
                </a:solidFill>
                <a:effectLst/>
                <a:latin typeface="+mn-lt"/>
                <a:ea typeface="+mn-ea"/>
                <a:cs typeface="+mn-cs"/>
              </a:rPr>
              <a:t>it doesn’t worth the effort to implement a decent infrastructure for a single project, so one either have to rely on a crappy infrastructure or collaborate with others to create a good one</a:t>
            </a:r>
            <a:endParaRPr lang="en-CA"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how we do it: best practices taken from Slicer and industry</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how can we give this away all these for free, how we get funding: explaining how we have our funding now and how we expect to get small contribution from projects that use the infrastructure in the future</a:t>
            </a:r>
            <a:endParaRPr lang="en-CA" sz="120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2</a:t>
            </a:fld>
            <a:endParaRPr lang="en-US" dirty="0"/>
          </a:p>
        </p:txBody>
      </p:sp>
    </p:spTree>
    <p:extLst>
      <p:ext uri="{BB962C8B-B14F-4D97-AF65-F5344CB8AC3E}">
        <p14:creationId xmlns:p14="http://schemas.microsoft.com/office/powerpoint/2010/main" val="100687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Tracked US – of the Dura (after</a:t>
            </a:r>
            <a:r>
              <a:rPr lang="en-US" baseline="0" dirty="0" smtClean="0"/>
              <a:t> opening the cranium)</a:t>
            </a:r>
          </a:p>
          <a:p>
            <a:r>
              <a:rPr lang="en-US" dirty="0" smtClean="0"/>
              <a:t>MRI</a:t>
            </a:r>
            <a:r>
              <a:rPr lang="en-US" baseline="0" dirty="0" smtClean="0"/>
              <a:t> volume is </a:t>
            </a:r>
            <a:r>
              <a:rPr lang="en-US" baseline="0" dirty="0" err="1" smtClean="0"/>
              <a:t>resliced</a:t>
            </a:r>
            <a:r>
              <a:rPr lang="en-US" baseline="0" dirty="0" smtClean="0"/>
              <a:t> according to US probe position</a:t>
            </a:r>
          </a:p>
          <a:p>
            <a:endParaRPr lang="en-US" baseline="0" dirty="0" smtClean="0"/>
          </a:p>
          <a:p>
            <a:r>
              <a:rPr lang="en-US" baseline="0" dirty="0" smtClean="0"/>
              <a:t>Left top: superimposed MR/US to show brain shift</a:t>
            </a:r>
          </a:p>
          <a:p>
            <a:endParaRPr lang="en-US" baseline="0" dirty="0" smtClean="0"/>
          </a:p>
          <a:p>
            <a:r>
              <a:rPr lang="en-US" baseline="0" dirty="0" smtClean="0"/>
              <a:t>Right top: volume rendered MR showing the head from the posterior side</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14</a:t>
            </a:fld>
            <a:endParaRPr lang="en-US"/>
          </a:p>
        </p:txBody>
      </p:sp>
    </p:spTree>
    <p:extLst>
      <p:ext uri="{BB962C8B-B14F-4D97-AF65-F5344CB8AC3E}">
        <p14:creationId xmlns:p14="http://schemas.microsoft.com/office/powerpoint/2010/main" val="89384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A" dirty="0"/>
              <a:t>US-guided, Magnetic-tracked Central venous needle insertion system</a:t>
            </a:r>
          </a:p>
          <a:p>
            <a:r>
              <a:rPr lang="en-CA" dirty="0"/>
              <a:t>- obtained Health Canada Approval</a:t>
            </a:r>
          </a:p>
          <a:p>
            <a:r>
              <a:rPr lang="en-CA" dirty="0"/>
              <a:t>- human trial is scheduled to begin within next month</a:t>
            </a:r>
          </a:p>
          <a:p>
            <a:r>
              <a:rPr lang="en-CA" dirty="0"/>
              <a:t>Central venous insertion involves guiding a hallow needle into internal jugular vein for drug delivery, obtaining blood sample, or to obtain direct access into heart chamber.  Such procedure is currently performed blindly (i.e. no guidance), relying solely on surgeon's experience and skills.  US can be used to aid needle insertion, but the orientation of the vein, needle entry placement, and US beam, must be manipulated carefully by a single operator.</a:t>
            </a:r>
          </a:p>
          <a:p>
            <a:r>
              <a:rPr lang="en-CA" dirty="0"/>
              <a:t>We propose an US-guided, magnetic-tracked, needle navigational system to aid such procedure.  The system comprises of a magnetic tracking system, an US machine with calibrated probe, a magnetically tracked needle assembly, and a needle calibration block.  The needle assembly comprises of the surgical needle/syringe, connected with a </a:t>
            </a:r>
            <a:r>
              <a:rPr lang="en-CA" dirty="0" err="1"/>
              <a:t>Luer</a:t>
            </a:r>
            <a:r>
              <a:rPr lang="en-CA" dirty="0"/>
              <a:t> </a:t>
            </a:r>
            <a:r>
              <a:rPr lang="en-CA" dirty="0" err="1"/>
              <a:t>Lok</a:t>
            </a:r>
            <a:r>
              <a:rPr lang="en-CA" dirty="0"/>
              <a:t>.  A 6DOF magnetic sensor is attached to the Lure </a:t>
            </a:r>
            <a:r>
              <a:rPr lang="en-CA" dirty="0" err="1"/>
              <a:t>Lok</a:t>
            </a:r>
            <a:r>
              <a:rPr lang="en-CA" dirty="0"/>
              <a:t>, allowing the needle assembly to be tracked by the shaft of the assembly.  The needle calibration block has the  exact negative-imprint of the needle assembly and a 6DOF magnetic sensor, allowing the needle assembly to be registered/calibrated into the magnetic tracker space.</a:t>
            </a:r>
          </a:p>
          <a:p>
            <a:r>
              <a:rPr lang="en-CA" dirty="0"/>
              <a:t>PLUS was used to calibrated the US probe at various depth.  Due to the light-weight requirement of the software (it has to run on the </a:t>
            </a:r>
            <a:r>
              <a:rPr lang="en-CA" dirty="0" err="1"/>
              <a:t>Ultrasonix</a:t>
            </a:r>
            <a:r>
              <a:rPr lang="en-CA" dirty="0"/>
              <a:t> machine, with source-code to be peer-reviewed and fully tested), PLUS/</a:t>
            </a:r>
            <a:r>
              <a:rPr lang="en-CA" dirty="0" err="1"/>
              <a:t>SlicerIGT</a:t>
            </a:r>
            <a:r>
              <a:rPr lang="en-CA" dirty="0"/>
              <a:t> is not been used to streaming/visualization at this point.  The spin-off projects based on this may be incorporated in the </a:t>
            </a:r>
            <a:r>
              <a:rPr lang="en-CA" dirty="0" err="1"/>
              <a:t>SlicerIGT</a:t>
            </a:r>
            <a:r>
              <a:rPr lang="en-CA" dirty="0"/>
              <a:t> environment in the future</a:t>
            </a:r>
            <a:r>
              <a:rPr lang="en-CA" dirty="0" smtClean="0"/>
              <a:t>.</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15</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A" sz="1200" b="1" i="1" u="none" strike="noStrike" kern="1200" baseline="0" dirty="0" smtClean="0">
                <a:solidFill>
                  <a:schemeClr val="tx1"/>
                </a:solidFill>
                <a:latin typeface="+mn-lt"/>
                <a:ea typeface="+mn-ea"/>
                <a:cs typeface="+mn-cs"/>
              </a:rPr>
              <a:t>In situ </a:t>
            </a:r>
            <a:r>
              <a:rPr lang="en-CA" sz="1200" b="1" i="0" u="none" strike="noStrike" kern="1200" baseline="0" dirty="0" smtClean="0">
                <a:solidFill>
                  <a:schemeClr val="tx1"/>
                </a:solidFill>
                <a:latin typeface="+mn-lt"/>
                <a:ea typeface="+mn-ea"/>
                <a:cs typeface="+mn-cs"/>
              </a:rPr>
              <a:t>treatment of liver using catheter based therapeutic ultrasound</a:t>
            </a:r>
          </a:p>
          <a:p>
            <a:r>
              <a:rPr lang="en-CA" sz="1200" b="1" i="0" u="none" strike="noStrike" kern="1200" baseline="0" dirty="0" smtClean="0">
                <a:solidFill>
                  <a:schemeClr val="tx1"/>
                </a:solidFill>
                <a:latin typeface="+mn-lt"/>
                <a:ea typeface="+mn-ea"/>
                <a:cs typeface="+mn-cs"/>
              </a:rPr>
              <a:t>with combined imaging and GPS tracking</a:t>
            </a:r>
          </a:p>
          <a:p>
            <a:r>
              <a:rPr lang="en-CA" sz="1200" b="0" i="0" u="none" strike="noStrike" kern="1200" baseline="0" dirty="0" err="1" smtClean="0">
                <a:solidFill>
                  <a:schemeClr val="tx1"/>
                </a:solidFill>
                <a:latin typeface="+mn-lt"/>
                <a:ea typeface="+mn-ea"/>
                <a:cs typeface="+mn-cs"/>
              </a:rPr>
              <a:t>Goutam</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Ghoshala</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Tamas</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Hefftera</a:t>
            </a:r>
            <a:r>
              <a:rPr lang="en-CA" sz="1200" b="0" i="0" u="none" strike="noStrike" kern="1200" baseline="0" dirty="0" smtClean="0">
                <a:solidFill>
                  <a:schemeClr val="tx1"/>
                </a:solidFill>
                <a:latin typeface="+mn-lt"/>
                <a:ea typeface="+mn-ea"/>
                <a:cs typeface="+mn-cs"/>
              </a:rPr>
              <a:t>, Emery </a:t>
            </a:r>
            <a:r>
              <a:rPr lang="en-CA" sz="1200" b="0" i="0" u="none" strike="noStrike" kern="1200" baseline="0" dirty="0" err="1" smtClean="0">
                <a:solidFill>
                  <a:schemeClr val="tx1"/>
                </a:solidFill>
                <a:latin typeface="+mn-lt"/>
                <a:ea typeface="+mn-ea"/>
                <a:cs typeface="+mn-cs"/>
              </a:rPr>
              <a:t>Williamsa</a:t>
            </a:r>
            <a:r>
              <a:rPr lang="en-CA" sz="1200" b="0" i="0" u="none" strike="noStrike" kern="1200" baseline="0" dirty="0" smtClean="0">
                <a:solidFill>
                  <a:schemeClr val="tx1"/>
                </a:solidFill>
                <a:latin typeface="+mn-lt"/>
                <a:ea typeface="+mn-ea"/>
                <a:cs typeface="+mn-cs"/>
              </a:rPr>
              <a:t>, Corinne </a:t>
            </a:r>
            <a:r>
              <a:rPr lang="en-CA" sz="1200" b="0" i="0" u="none" strike="noStrike" kern="1200" baseline="0" dirty="0" err="1" smtClean="0">
                <a:solidFill>
                  <a:schemeClr val="tx1"/>
                </a:solidFill>
                <a:latin typeface="+mn-lt"/>
                <a:ea typeface="+mn-ea"/>
                <a:cs typeface="+mn-cs"/>
              </a:rPr>
              <a:t>Bromfieldb</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Vasant</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Salgaonkarc</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smtClean="0">
                <a:solidFill>
                  <a:schemeClr val="tx1"/>
                </a:solidFill>
                <a:latin typeface="+mn-lt"/>
                <a:ea typeface="+mn-ea"/>
                <a:cs typeface="+mn-cs"/>
              </a:rPr>
              <a:t>Laurie </a:t>
            </a:r>
            <a:r>
              <a:rPr lang="en-CA" sz="1200" b="0" i="0" u="none" strike="noStrike" kern="1200" baseline="0" dirty="0" err="1" smtClean="0">
                <a:solidFill>
                  <a:schemeClr val="tx1"/>
                </a:solidFill>
                <a:latin typeface="+mn-lt"/>
                <a:ea typeface="+mn-ea"/>
                <a:cs typeface="+mn-cs"/>
              </a:rPr>
              <a:t>Rundb</a:t>
            </a:r>
            <a:r>
              <a:rPr lang="en-CA" sz="1200" b="0" i="0" u="none" strike="noStrike" kern="1200" baseline="0" dirty="0" smtClean="0">
                <a:solidFill>
                  <a:schemeClr val="tx1"/>
                </a:solidFill>
                <a:latin typeface="+mn-lt"/>
                <a:ea typeface="+mn-ea"/>
                <a:cs typeface="+mn-cs"/>
              </a:rPr>
              <a:t>, John M. </a:t>
            </a:r>
            <a:r>
              <a:rPr lang="en-CA" sz="1200" b="0" i="0" u="none" strike="noStrike" kern="1200" baseline="0" dirty="0" err="1" smtClean="0">
                <a:solidFill>
                  <a:schemeClr val="tx1"/>
                </a:solidFill>
                <a:latin typeface="+mn-lt"/>
                <a:ea typeface="+mn-ea"/>
                <a:cs typeface="+mn-cs"/>
              </a:rPr>
              <a:t>Ehrhardtb</a:t>
            </a:r>
            <a:r>
              <a:rPr lang="en-CA" sz="1200" b="0" i="0" u="none" strike="noStrike" kern="1200" baseline="0" dirty="0" smtClean="0">
                <a:solidFill>
                  <a:schemeClr val="tx1"/>
                </a:solidFill>
                <a:latin typeface="+mn-lt"/>
                <a:ea typeface="+mn-ea"/>
                <a:cs typeface="+mn-cs"/>
              </a:rPr>
              <a:t>, Chris J. </a:t>
            </a:r>
            <a:r>
              <a:rPr lang="en-CA" sz="1200" b="0" i="0" u="none" strike="noStrike" kern="1200" baseline="0" dirty="0" err="1" smtClean="0">
                <a:solidFill>
                  <a:schemeClr val="tx1"/>
                </a:solidFill>
                <a:latin typeface="+mn-lt"/>
                <a:ea typeface="+mn-ea"/>
                <a:cs typeface="+mn-cs"/>
              </a:rPr>
              <a:t>Diederichc</a:t>
            </a:r>
            <a:r>
              <a:rPr lang="en-CA" sz="1200" b="0" i="0" u="none" strike="noStrike" kern="1200" baseline="0" dirty="0" smtClean="0">
                <a:solidFill>
                  <a:schemeClr val="tx1"/>
                </a:solidFill>
                <a:latin typeface="+mn-lt"/>
                <a:ea typeface="+mn-ea"/>
                <a:cs typeface="+mn-cs"/>
              </a:rPr>
              <a:t>, E. </a:t>
            </a:r>
            <a:r>
              <a:rPr lang="en-CA" sz="1200" b="0" i="0" u="none" strike="noStrike" kern="1200" baseline="0" dirty="0" err="1" smtClean="0">
                <a:solidFill>
                  <a:schemeClr val="tx1"/>
                </a:solidFill>
                <a:latin typeface="+mn-lt"/>
                <a:ea typeface="+mn-ea"/>
                <a:cs typeface="+mn-cs"/>
              </a:rPr>
              <a:t>Clif</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Burdettea</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err="1" smtClean="0">
                <a:solidFill>
                  <a:schemeClr val="tx1"/>
                </a:solidFill>
                <a:latin typeface="+mn-lt"/>
                <a:ea typeface="+mn-ea"/>
                <a:cs typeface="+mn-cs"/>
              </a:rPr>
              <a:t>aAcoustic</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MedSystems</a:t>
            </a:r>
            <a:r>
              <a:rPr lang="en-CA" sz="1200" b="0" i="0" u="none" strike="noStrike" kern="1200" baseline="0" dirty="0" smtClean="0">
                <a:solidFill>
                  <a:schemeClr val="tx1"/>
                </a:solidFill>
                <a:latin typeface="+mn-lt"/>
                <a:ea typeface="+mn-ea"/>
                <a:cs typeface="+mn-cs"/>
              </a:rPr>
              <a:t>, Inc., Savoy, IL, USA</a:t>
            </a:r>
          </a:p>
          <a:p>
            <a:r>
              <a:rPr lang="en-CA" sz="1200" b="0" i="0" u="none" strike="noStrike" kern="1200" baseline="0" dirty="0" err="1" smtClean="0">
                <a:solidFill>
                  <a:schemeClr val="tx1"/>
                </a:solidFill>
                <a:latin typeface="+mn-lt"/>
                <a:ea typeface="+mn-ea"/>
                <a:cs typeface="+mn-cs"/>
              </a:rPr>
              <a:t>bDepartment</a:t>
            </a:r>
            <a:r>
              <a:rPr lang="en-CA" sz="1200" b="0" i="0" u="none" strike="noStrike" kern="1200" baseline="0" dirty="0" smtClean="0">
                <a:solidFill>
                  <a:schemeClr val="tx1"/>
                </a:solidFill>
                <a:latin typeface="+mn-lt"/>
                <a:ea typeface="+mn-ea"/>
                <a:cs typeface="+mn-cs"/>
              </a:rPr>
              <a:t> of Animal Sciences, University of Illinois, Urbana, IL, USA</a:t>
            </a:r>
          </a:p>
          <a:p>
            <a:r>
              <a:rPr lang="en-CA" sz="1200" b="0" i="0" u="none" strike="noStrike" kern="1200" baseline="0" dirty="0" err="1" smtClean="0">
                <a:solidFill>
                  <a:schemeClr val="tx1"/>
                </a:solidFill>
                <a:latin typeface="+mn-lt"/>
                <a:ea typeface="+mn-ea"/>
                <a:cs typeface="+mn-cs"/>
              </a:rPr>
              <a:t>cDepartment</a:t>
            </a:r>
            <a:r>
              <a:rPr lang="en-CA" sz="1200" b="0" i="0" u="none" strike="noStrike" kern="1200" baseline="0" dirty="0" smtClean="0">
                <a:solidFill>
                  <a:schemeClr val="tx1"/>
                </a:solidFill>
                <a:latin typeface="+mn-lt"/>
                <a:ea typeface="+mn-ea"/>
                <a:cs typeface="+mn-cs"/>
              </a:rPr>
              <a:t> of Radiation Oncology, University of California, San Francisco, CA USA</a:t>
            </a:r>
          </a:p>
          <a:p>
            <a:r>
              <a:rPr lang="en-CA" sz="1200" b="1" i="0" u="none" strike="noStrike" kern="1200" baseline="0" dirty="0" smtClean="0">
                <a:solidFill>
                  <a:schemeClr val="tx1"/>
                </a:solidFill>
                <a:latin typeface="+mn-lt"/>
                <a:ea typeface="+mn-ea"/>
                <a:cs typeface="+mn-cs"/>
              </a:rPr>
              <a:t>ABSTRACT</a:t>
            </a:r>
          </a:p>
          <a:p>
            <a:r>
              <a:rPr lang="en-CA" sz="1200" b="0" i="0" u="none" strike="noStrike" kern="1200" baseline="0" dirty="0" smtClean="0">
                <a:solidFill>
                  <a:schemeClr val="tx1"/>
                </a:solidFill>
                <a:latin typeface="+mn-lt"/>
                <a:ea typeface="+mn-ea"/>
                <a:cs typeface="+mn-cs"/>
              </a:rPr>
              <a:t>Extensive surgical procedure or liver transplant still remains the gold standard for treating slow-growing tumors in liver.</a:t>
            </a:r>
          </a:p>
          <a:p>
            <a:r>
              <a:rPr lang="en-CA" sz="1200" b="0" i="0" u="none" strike="noStrike" kern="1200" baseline="0" dirty="0" smtClean="0">
                <a:solidFill>
                  <a:schemeClr val="tx1"/>
                </a:solidFill>
                <a:latin typeface="+mn-lt"/>
                <a:ea typeface="+mn-ea"/>
                <a:cs typeface="+mn-cs"/>
              </a:rPr>
              <a:t>But only few candidates are suitable for such procedure due to poor liver function, tumors in </a:t>
            </a:r>
            <a:r>
              <a:rPr lang="en-CA" sz="1200" b="0" i="0" u="none" strike="noStrike" kern="1200" baseline="0" dirty="0" err="1" smtClean="0">
                <a:solidFill>
                  <a:schemeClr val="tx1"/>
                </a:solidFill>
                <a:latin typeface="+mn-lt"/>
                <a:ea typeface="+mn-ea"/>
                <a:cs typeface="+mn-cs"/>
              </a:rPr>
              <a:t>unresectable</a:t>
            </a:r>
            <a:r>
              <a:rPr lang="en-CA" sz="1200" b="0" i="0" u="none" strike="noStrike" kern="1200" baseline="0" dirty="0" smtClean="0">
                <a:solidFill>
                  <a:schemeClr val="tx1"/>
                </a:solidFill>
                <a:latin typeface="+mn-lt"/>
                <a:ea typeface="+mn-ea"/>
                <a:cs typeface="+mn-cs"/>
              </a:rPr>
              <a:t> locations or</a:t>
            </a:r>
          </a:p>
          <a:p>
            <a:r>
              <a:rPr lang="en-CA" sz="1200" b="0" i="0" u="none" strike="noStrike" kern="1200" baseline="0" dirty="0" smtClean="0">
                <a:solidFill>
                  <a:schemeClr val="tx1"/>
                </a:solidFill>
                <a:latin typeface="+mn-lt"/>
                <a:ea typeface="+mn-ea"/>
                <a:cs typeface="+mn-cs"/>
              </a:rPr>
              <a:t>presence of other liver diseases. In such situations, minimally invasive surgery may be the best therapeutic procedure.</a:t>
            </a:r>
          </a:p>
          <a:p>
            <a:r>
              <a:rPr lang="en-CA" sz="1200" b="0" i="0" u="none" strike="noStrike" kern="1200" baseline="0" dirty="0" smtClean="0">
                <a:solidFill>
                  <a:schemeClr val="tx1"/>
                </a:solidFill>
                <a:latin typeface="+mn-lt"/>
                <a:ea typeface="+mn-ea"/>
                <a:cs typeface="+mn-cs"/>
              </a:rPr>
              <a:t>The use of RF, laser and ultrasound ablation techniques has gained considerable interest over the past several years to</a:t>
            </a:r>
          </a:p>
          <a:p>
            <a:r>
              <a:rPr lang="en-CA" sz="1200" b="0" i="0" u="none" strike="noStrike" kern="1200" baseline="0" dirty="0" smtClean="0">
                <a:solidFill>
                  <a:schemeClr val="tx1"/>
                </a:solidFill>
                <a:latin typeface="+mn-lt"/>
                <a:ea typeface="+mn-ea"/>
                <a:cs typeface="+mn-cs"/>
              </a:rPr>
              <a:t>treat liver diseases. The success of such minimally invasive procedure depends on accurately targeting the desired region</a:t>
            </a:r>
          </a:p>
          <a:p>
            <a:r>
              <a:rPr lang="en-CA" sz="1200" b="0" i="0" u="none" strike="noStrike" kern="1200" baseline="0" dirty="0" smtClean="0">
                <a:solidFill>
                  <a:schemeClr val="tx1"/>
                </a:solidFill>
                <a:latin typeface="+mn-lt"/>
                <a:ea typeface="+mn-ea"/>
                <a:cs typeface="+mn-cs"/>
              </a:rPr>
              <a:t>and guiding the entire procedure. The purpose of this study is to use ultrasound imaging and GPS tracking system to</a:t>
            </a:r>
          </a:p>
          <a:p>
            <a:r>
              <a:rPr lang="en-CA" sz="1200" b="0" i="0" u="none" strike="noStrike" kern="1200" baseline="0" dirty="0" smtClean="0">
                <a:solidFill>
                  <a:schemeClr val="tx1"/>
                </a:solidFill>
                <a:latin typeface="+mn-lt"/>
                <a:ea typeface="+mn-ea"/>
                <a:cs typeface="+mn-cs"/>
              </a:rPr>
              <a:t>accurately place a steerable acoustic ablator and multiple temperature sensors in porcine liver </a:t>
            </a:r>
            <a:r>
              <a:rPr lang="en-CA" sz="1200" b="0" i="1" u="none" strike="noStrike" kern="1200" baseline="0" dirty="0" smtClean="0">
                <a:solidFill>
                  <a:schemeClr val="tx1"/>
                </a:solidFill>
                <a:latin typeface="+mn-lt"/>
                <a:ea typeface="+mn-ea"/>
                <a:cs typeface="+mn-cs"/>
              </a:rPr>
              <a:t>in situ</a:t>
            </a:r>
            <a:r>
              <a:rPr lang="en-CA" sz="1200" b="0" i="0" u="none" strike="noStrike" kern="1200" baseline="0" dirty="0" smtClean="0">
                <a:solidFill>
                  <a:schemeClr val="tx1"/>
                </a:solidFill>
                <a:latin typeface="+mn-lt"/>
                <a:ea typeface="+mn-ea"/>
                <a:cs typeface="+mn-cs"/>
              </a:rPr>
              <a:t>. Temperature</a:t>
            </a:r>
          </a:p>
          <a:p>
            <a:r>
              <a:rPr lang="en-CA" sz="1200" b="0" i="0" u="none" strike="noStrike" kern="1200" baseline="0" dirty="0" smtClean="0">
                <a:solidFill>
                  <a:schemeClr val="tx1"/>
                </a:solidFill>
                <a:latin typeface="+mn-lt"/>
                <a:ea typeface="+mn-ea"/>
                <a:cs typeface="+mn-cs"/>
              </a:rPr>
              <a:t>sensors were place at eight different locations to estimate thermal distribution in the three-dimensional treated volume.</a:t>
            </a:r>
          </a:p>
          <a:p>
            <a:r>
              <a:rPr lang="en-CA" sz="1200" b="0" i="0" u="none" strike="noStrike" kern="1200" baseline="0" dirty="0" smtClean="0">
                <a:solidFill>
                  <a:schemeClr val="tx1"/>
                </a:solidFill>
                <a:latin typeface="+mn-lt"/>
                <a:ea typeface="+mn-ea"/>
                <a:cs typeface="+mn-cs"/>
              </a:rPr>
              <a:t>Acoustic ablator of center frequency of 7 MHz was used for the experiments. During therapy a maximum temperature of</a:t>
            </a:r>
          </a:p>
          <a:p>
            <a:r>
              <a:rPr lang="en-CA" sz="1200" b="0" i="0" u="none" strike="noStrike" kern="1200" baseline="0" dirty="0" smtClean="0">
                <a:solidFill>
                  <a:schemeClr val="tx1"/>
                </a:solidFill>
                <a:latin typeface="+mn-lt"/>
                <a:ea typeface="+mn-ea"/>
                <a:cs typeface="+mn-cs"/>
              </a:rPr>
              <a:t>60-65 °C was observed at a distance 8-10 mm from the center of the ablation transducer. The dose distribution was</a:t>
            </a:r>
          </a:p>
          <a:p>
            <a:r>
              <a:rPr lang="en-CA" sz="1200" b="0" i="0" u="none" strike="noStrike" kern="1200" baseline="0" dirty="0" smtClean="0">
                <a:solidFill>
                  <a:schemeClr val="tx1"/>
                </a:solidFill>
                <a:latin typeface="+mn-lt"/>
                <a:ea typeface="+mn-ea"/>
                <a:cs typeface="+mn-cs"/>
              </a:rPr>
              <a:t>analyzed and compared with the gross pathology of the treated region. Accurate placement of the acoustic applicator and</a:t>
            </a:r>
          </a:p>
          <a:p>
            <a:r>
              <a:rPr lang="en-CA" sz="1200" b="0" i="0" u="none" strike="noStrike" kern="1200" baseline="0" dirty="0" smtClean="0">
                <a:solidFill>
                  <a:schemeClr val="tx1"/>
                </a:solidFill>
                <a:latin typeface="+mn-lt"/>
                <a:ea typeface="+mn-ea"/>
                <a:cs typeface="+mn-cs"/>
              </a:rPr>
              <a:t>temperature sensors were achieved using the combined image-guidance and the tracking system. By combining</a:t>
            </a:r>
          </a:p>
          <a:p>
            <a:r>
              <a:rPr lang="en-CA" sz="1200" b="0" i="0" u="none" strike="noStrike" kern="1200" baseline="0" dirty="0" smtClean="0">
                <a:solidFill>
                  <a:schemeClr val="tx1"/>
                </a:solidFill>
                <a:latin typeface="+mn-lt"/>
                <a:ea typeface="+mn-ea"/>
                <a:cs typeface="+mn-cs"/>
              </a:rPr>
              <a:t>ultrasound imaging and GPS tracking system accurate placement of catheter based acoustic ablation applicator can be</a:t>
            </a:r>
          </a:p>
          <a:p>
            <a:r>
              <a:rPr lang="en-CA" sz="1200" b="0" i="0" u="none" strike="noStrike" kern="1200" baseline="0" dirty="0" smtClean="0">
                <a:solidFill>
                  <a:schemeClr val="tx1"/>
                </a:solidFill>
                <a:latin typeface="+mn-lt"/>
                <a:ea typeface="+mn-ea"/>
                <a:cs typeface="+mn-cs"/>
              </a:rPr>
              <a:t>achieved in livers in situ.</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16</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36B2E05C-24AB-42E3-B86D-752BB272000B}" type="slidenum">
              <a:rPr lang="en-US" smtClean="0"/>
              <a:pPr>
                <a:defRPr/>
              </a:pPr>
              <a:t>22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Marcador de imagen de diapositiva"/>
          <p:cNvSpPr>
            <a:spLocks noGrp="1" noRot="1" noChangeAspect="1" noTextEdit="1"/>
          </p:cNvSpPr>
          <p:nvPr>
            <p:ph type="sldImg"/>
          </p:nvPr>
        </p:nvSpPr>
        <p:spPr>
          <a:ln/>
        </p:spPr>
      </p:sp>
      <p:sp>
        <p:nvSpPr>
          <p:cNvPr id="76803" name="2 Marcador de notas"/>
          <p:cNvSpPr>
            <a:spLocks noGrp="1"/>
          </p:cNvSpPr>
          <p:nvPr>
            <p:ph type="body" idx="1"/>
          </p:nvPr>
        </p:nvSpPr>
        <p:spPr/>
        <p:txBody>
          <a:bodyPr/>
          <a:lstStyle/>
          <a:p>
            <a:endParaRPr lang="es-ES" smtClean="0">
              <a:latin typeface="Arial" charset="0"/>
            </a:endParaRPr>
          </a:p>
        </p:txBody>
      </p:sp>
      <p:sp>
        <p:nvSpPr>
          <p:cNvPr id="76804"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885A95B7-2B5E-4B35-B057-2FA0C8EF5C52}" type="slidenum">
              <a:rPr lang="en-US" sz="1100">
                <a:latin typeface="Arial" charset="0"/>
              </a:rPr>
              <a:pPr algn="r" eaLnBrk="1" hangingPunct="1"/>
              <a:t>24</a:t>
            </a:fld>
            <a:endParaRPr lang="en-US" sz="110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1 Marcador de imagen de diapositiva"/>
          <p:cNvSpPr>
            <a:spLocks noGrp="1" noRot="1" noChangeAspect="1" noTextEdit="1"/>
          </p:cNvSpPr>
          <p:nvPr>
            <p:ph type="sldImg"/>
          </p:nvPr>
        </p:nvSpPr>
        <p:spPr>
          <a:ln/>
        </p:spPr>
      </p:sp>
      <p:sp>
        <p:nvSpPr>
          <p:cNvPr id="146435" name="2 Marcador de notas"/>
          <p:cNvSpPr>
            <a:spLocks noGrp="1"/>
          </p:cNvSpPr>
          <p:nvPr>
            <p:ph type="body" idx="1"/>
          </p:nvPr>
        </p:nvSpPr>
        <p:spPr/>
        <p:txBody>
          <a:bodyPr/>
          <a:lstStyle/>
          <a:p>
            <a:endParaRPr lang="es-ES" smtClean="0">
              <a:latin typeface="Arial" charset="0"/>
            </a:endParaRPr>
          </a:p>
        </p:txBody>
      </p:sp>
      <p:sp>
        <p:nvSpPr>
          <p:cNvPr id="146436"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6282A95E-ADA6-4B40-9F3C-EF9AC3F78F3C}" type="slidenum">
              <a:rPr lang="en-US" sz="1100">
                <a:latin typeface="Arial" charset="0"/>
              </a:rPr>
              <a:pPr algn="r" eaLnBrk="1" hangingPunct="1"/>
              <a:t>25</a:t>
            </a:fld>
            <a:endParaRPr lang="en-US" sz="110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1 Marcador de imagen de diapositiva"/>
          <p:cNvSpPr>
            <a:spLocks noGrp="1" noRot="1" noChangeAspect="1" noTextEdit="1"/>
          </p:cNvSpPr>
          <p:nvPr>
            <p:ph type="sldImg"/>
          </p:nvPr>
        </p:nvSpPr>
        <p:spPr>
          <a:ln/>
        </p:spPr>
      </p:sp>
      <p:sp>
        <p:nvSpPr>
          <p:cNvPr id="84995" name="2 Marcador de notas"/>
          <p:cNvSpPr>
            <a:spLocks noGrp="1"/>
          </p:cNvSpPr>
          <p:nvPr>
            <p:ph type="body" idx="1"/>
          </p:nvPr>
        </p:nvSpPr>
        <p:spPr/>
        <p:txBody>
          <a:bodyPr/>
          <a:lstStyle/>
          <a:p>
            <a:endParaRPr lang="es-ES" smtClean="0">
              <a:latin typeface="Arial" charset="0"/>
            </a:endParaRPr>
          </a:p>
        </p:txBody>
      </p:sp>
      <p:sp>
        <p:nvSpPr>
          <p:cNvPr id="84996"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73061792-293C-48BF-9D05-55B2D06F4166}" type="slidenum">
              <a:rPr lang="en-US" sz="1100">
                <a:latin typeface="Arial" charset="0"/>
              </a:rPr>
              <a:pPr algn="r" eaLnBrk="1" hangingPunct="1"/>
              <a:t>26</a:t>
            </a:fld>
            <a:endParaRPr lang="en-US" sz="110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3600"/>
            <a:ext cx="7772400" cy="1470025"/>
          </a:xfrm>
        </p:spPr>
        <p:txBody>
          <a:bodyPr/>
          <a:lstStyle>
            <a:lvl1pPr>
              <a:defRPr>
                <a:solidFill>
                  <a:srgbClr val="8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567950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2000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3654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96863" y="279400"/>
            <a:ext cx="8001000" cy="450850"/>
          </a:xfrm>
        </p:spPr>
        <p:txBody>
          <a:bodyPr/>
          <a:lstStyle/>
          <a:p>
            <a:r>
              <a:rPr lang="en-US"/>
              <a:t>Click to edit Master title style</a:t>
            </a:r>
          </a:p>
        </p:txBody>
      </p:sp>
      <p:sp>
        <p:nvSpPr>
          <p:cNvPr id="3" name="Text Placeholder 2"/>
          <p:cNvSpPr>
            <a:spLocks noGrp="1"/>
          </p:cNvSpPr>
          <p:nvPr>
            <p:ph type="body" sz="half" idx="1"/>
          </p:nvPr>
        </p:nvSpPr>
        <p:spPr>
          <a:xfrm>
            <a:off x="566738" y="790575"/>
            <a:ext cx="3924300" cy="522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790575"/>
            <a:ext cx="3924300" cy="2538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481388"/>
            <a:ext cx="3924300" cy="2538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1981200" cy="476250"/>
          </a:xfrm>
          <a:prstGeom prst="rect">
            <a:avLst/>
          </a:prstGeom>
        </p:spPr>
        <p:txBody>
          <a:bodyPr/>
          <a:lstStyle>
            <a:lvl1pPr>
              <a:defRPr/>
            </a:lvl1pPr>
          </a:lstStyle>
          <a:p>
            <a:fld id="{E363AE12-5121-4CBD-A932-8D510620143A}" type="datetimeFigureOut">
              <a:rPr lang="es-ES"/>
              <a:pPr/>
              <a:t>12/12/2013</a:t>
            </a:fld>
            <a:endParaRPr lang="es-ES"/>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r>
              <a:rPr lang="en-US"/>
              <a:t>jhfcjkhg</a:t>
            </a:r>
          </a:p>
        </p:txBody>
      </p:sp>
      <p:sp>
        <p:nvSpPr>
          <p:cNvPr id="8" name="Slide Number Placeholder 7"/>
          <p:cNvSpPr>
            <a:spLocks noGrp="1"/>
          </p:cNvSpPr>
          <p:nvPr>
            <p:ph type="sldNum" sz="quarter" idx="12"/>
          </p:nvPr>
        </p:nvSpPr>
        <p:spPr>
          <a:xfrm>
            <a:off x="6553200" y="6245225"/>
            <a:ext cx="1981200" cy="476250"/>
          </a:xfrm>
          <a:prstGeom prst="rect">
            <a:avLst/>
          </a:prstGeom>
        </p:spPr>
        <p:txBody>
          <a:bodyPr/>
          <a:lstStyle>
            <a:lvl1pPr>
              <a:defRPr/>
            </a:lvl1pPr>
          </a:lstStyle>
          <a:p>
            <a:pPr>
              <a:defRPr/>
            </a:pPr>
            <a:fld id="{EEB40D14-7729-4FEB-A80F-7B9541714296}" type="slidenum">
              <a:rPr lang="en-US"/>
              <a:pPr>
                <a:defRPr/>
              </a:pPr>
              <a:t>‹#›</a:t>
            </a:fld>
            <a:endParaRPr lang="en-US"/>
          </a:p>
        </p:txBody>
      </p:sp>
    </p:spTree>
    <p:extLst>
      <p:ext uri="{BB962C8B-B14F-4D97-AF65-F5344CB8AC3E}">
        <p14:creationId xmlns:p14="http://schemas.microsoft.com/office/powerpoint/2010/main" val="396437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853534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ctr">
              <a:defRPr sz="36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977171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 descr="C:\lasso\PerkFacilities\PerkWeb\images\logo-Queen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lasso\My Dropbox\PerkWeb\PerkLogo2010-base-white-round-45dpi.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399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093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07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049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4524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1882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0375" y="76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TextBox 1"/>
          <p:cNvSpPr txBox="1">
            <a:spLocks noChangeArrowheads="1"/>
          </p:cNvSpPr>
          <p:nvPr userDrawn="1"/>
        </p:nvSpPr>
        <p:spPr bwMode="auto">
          <a:xfrm>
            <a:off x="1054100" y="6343650"/>
            <a:ext cx="65039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200" dirty="0" smtClean="0"/>
              <a:t>Laboratory for Percutaneous Surgery (The Perk Lab) – Copyright © Queen’s University, 2013</a:t>
            </a:r>
          </a:p>
        </p:txBody>
      </p:sp>
      <p:pic>
        <p:nvPicPr>
          <p:cNvPr id="1029" name="Picture 1" descr="C:\lasso\PerkFacilities\PerkWeb\images\logo-Queens.gif"/>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5" descr="C:\lasso\My Dropbox\PerkWeb\PerkLogo2010-base-white-round-45dpi.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1" r:id="rId1"/>
    <p:sldLayoutId id="2147483913" r:id="rId2"/>
    <p:sldLayoutId id="2147483922" r:id="rId3"/>
    <p:sldLayoutId id="2147483923" r:id="rId4"/>
    <p:sldLayoutId id="2147483914" r:id="rId5"/>
    <p:sldLayoutId id="2147483915" r:id="rId6"/>
    <p:sldLayoutId id="2147483916" r:id="rId7"/>
    <p:sldLayoutId id="2147483917" r:id="rId8"/>
    <p:sldLayoutId id="2147483918" r:id="rId9"/>
    <p:sldLayoutId id="2147483919" r:id="rId10"/>
    <p:sldLayoutId id="2147483920" r:id="rId11"/>
    <p:sldLayoutId id="2147483924" r:id="rId12"/>
  </p:sldLayoutIdLst>
  <p:timing>
    <p:tnLst>
      <p:par>
        <p:cTn id="1" dur="indefinite" restart="never" nodeType="tmRoot"/>
      </p:par>
    </p:tnLst>
  </p:timing>
  <p:hf hdr="0" dt="0"/>
  <p:txStyles>
    <p:title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abor@cs.queensu.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perk.cs.queensu.ca/" TargetMode="External"/><Relationship Id="rId5" Type="http://schemas.openxmlformats.org/officeDocument/2006/relationships/hyperlink" Target="http://www.slicerigt.org/" TargetMode="External"/><Relationship Id="rId4" Type="http://schemas.openxmlformats.org/officeDocument/2006/relationships/hyperlink" Target="http://www.plustoolkit.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gi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gif"/></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notesSlide" Target="../notesSlides/notesSlide5.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www.plustoolkit.org/" TargetMode="External"/><Relationship Id="rId7"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jpeg"/><Relationship Id="rId5" Type="http://schemas.openxmlformats.org/officeDocument/2006/relationships/hyperlink" Target="http://perk.cs.queensu.ca/" TargetMode="External"/><Relationship Id="rId10" Type="http://schemas.openxmlformats.org/officeDocument/2006/relationships/image" Target="../media/image61.png"/><Relationship Id="rId4" Type="http://schemas.openxmlformats.org/officeDocument/2006/relationships/hyperlink" Target="http://www.slicerigt.org/" TargetMode="External"/><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8.xml"/><Relationship Id="rId7" Type="http://schemas.openxmlformats.org/officeDocument/2006/relationships/image" Target="../media/image68.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67.png"/><Relationship Id="rId5" Type="http://schemas.openxmlformats.org/officeDocument/2006/relationships/image" Target="../media/image65.wmf"/><Relationship Id="rId10" Type="http://schemas.openxmlformats.org/officeDocument/2006/relationships/image" Target="../media/image66.wmf"/><Relationship Id="rId4" Type="http://schemas.openxmlformats.org/officeDocument/2006/relationships/oleObject" Target="../embeddings/oleObject2.bin"/><Relationship Id="rId9"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hyperlink" Target="https://www.assembla.com/spaces/SlicerIGT" TargetMode="External"/><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hyperlink" Target="http://www.plustookit.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lustookit.org/" TargetMode="External"/><Relationship Id="rId2" Type="http://schemas.openxmlformats.org/officeDocument/2006/relationships/hyperlink" Target="http://www.plustoolkit.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633413" y="1386245"/>
            <a:ext cx="8053387" cy="1323439"/>
          </a:xfrm>
        </p:spPr>
        <p:txBody>
          <a:bodyPr wrap="square">
            <a:spAutoFit/>
          </a:bodyPr>
          <a:lstStyle/>
          <a:p>
            <a:pPr eaLnBrk="1" hangingPunct="1">
              <a:spcBef>
                <a:spcPts val="3000"/>
              </a:spcBef>
              <a:spcAft>
                <a:spcPts val="1800"/>
              </a:spcAft>
              <a:defRPr/>
            </a:pPr>
            <a:r>
              <a:rPr lang="en-US" sz="4000" dirty="0">
                <a:latin typeface="Arial" pitchFamily="34" charset="0"/>
                <a:cs typeface="Arial" pitchFamily="34" charset="0"/>
              </a:rPr>
              <a:t>Prototyping clinical applications with </a:t>
            </a:r>
            <a:r>
              <a:rPr lang="en-US" sz="4000" dirty="0" smtClean="0">
                <a:latin typeface="Arial" pitchFamily="34" charset="0"/>
                <a:cs typeface="Arial" pitchFamily="34" charset="0"/>
              </a:rPr>
              <a:t>PLUS and SlicerIGT</a:t>
            </a:r>
            <a:endParaRPr lang="en-US" sz="4000" dirty="0" smtClean="0">
              <a:solidFill>
                <a:srgbClr val="800000"/>
              </a:solidFill>
              <a:latin typeface="Arial" pitchFamily="34" charset="0"/>
              <a:cs typeface="Arial" pitchFamily="34" charset="0"/>
            </a:endParaRPr>
          </a:p>
        </p:txBody>
      </p:sp>
      <p:sp>
        <p:nvSpPr>
          <p:cNvPr id="2" name="TextBox 1"/>
          <p:cNvSpPr txBox="1"/>
          <p:nvPr/>
        </p:nvSpPr>
        <p:spPr>
          <a:xfrm>
            <a:off x="533400" y="2743200"/>
            <a:ext cx="8077200" cy="2092881"/>
          </a:xfrm>
          <a:prstGeom prst="rect">
            <a:avLst/>
          </a:prstGeom>
          <a:noFill/>
        </p:spPr>
        <p:txBody>
          <a:bodyPr wrap="square">
            <a:spAutoFit/>
          </a:bodyPr>
          <a:lstStyle/>
          <a:p>
            <a:pPr algn="ctr">
              <a:defRPr/>
            </a:pPr>
            <a:r>
              <a:rPr lang="en-US" sz="2800" b="1" dirty="0" smtClean="0">
                <a:effectLst>
                  <a:outerShdw blurRad="38100" dist="38100" dir="2700000" algn="tl">
                    <a:srgbClr val="000000">
                      <a:alpha val="43137"/>
                    </a:srgbClr>
                  </a:outerShdw>
                </a:effectLst>
              </a:rPr>
              <a:t>Andras Lasso, Tamas Ungi, Csaba Pinter, Tomi Heffter, Adam Rankin, </a:t>
            </a:r>
            <a:r>
              <a:rPr lang="en-US" sz="2800" b="1" u="sng" dirty="0" smtClean="0">
                <a:effectLst>
                  <a:outerShdw blurRad="38100" dist="38100" dir="2700000" algn="tl">
                    <a:srgbClr val="000000">
                      <a:alpha val="43137"/>
                    </a:srgbClr>
                  </a:outerShdw>
                </a:effectLst>
              </a:rPr>
              <a:t>Gabor Fichtinger</a:t>
            </a:r>
            <a:endParaRPr lang="en-US" sz="2800" b="1" dirty="0">
              <a:effectLst>
                <a:outerShdw blurRad="38100" dist="38100" dir="2700000" algn="tl">
                  <a:srgbClr val="000000">
                    <a:alpha val="43137"/>
                  </a:srgbClr>
                </a:outerShdw>
              </a:effectLst>
            </a:endParaRPr>
          </a:p>
          <a:p>
            <a:pPr algn="ctr">
              <a:defRPr/>
            </a:pPr>
            <a:endParaRPr lang="en-US" b="1" dirty="0"/>
          </a:p>
          <a:p>
            <a:pPr algn="ctr">
              <a:defRPr/>
            </a:pPr>
            <a:r>
              <a:rPr lang="en-US" sz="2400" b="1" dirty="0" smtClean="0"/>
              <a:t>Queen’s </a:t>
            </a:r>
            <a:r>
              <a:rPr lang="en-US" sz="2400" b="1" dirty="0"/>
              <a:t>University, Canada</a:t>
            </a:r>
          </a:p>
          <a:p>
            <a:pPr algn="ctr">
              <a:defRPr/>
            </a:pPr>
            <a:r>
              <a:rPr lang="en-US" sz="1600" b="1" dirty="0" smtClean="0"/>
              <a:t>Email:</a:t>
            </a:r>
            <a:r>
              <a:rPr lang="en-US" sz="1600" b="1" dirty="0"/>
              <a:t> </a:t>
            </a:r>
            <a:r>
              <a:rPr lang="en-US" sz="1600" b="1" dirty="0" smtClean="0"/>
              <a:t> </a:t>
            </a:r>
            <a:r>
              <a:rPr lang="en-US" sz="1600" b="1" dirty="0" smtClean="0">
                <a:hlinkClick r:id="rId3"/>
              </a:rPr>
              <a:t>gabor@cs.queensu.ca</a:t>
            </a:r>
            <a:r>
              <a:rPr lang="en-US" sz="1600" b="1" dirty="0" smtClean="0"/>
              <a:t> </a:t>
            </a:r>
          </a:p>
          <a:p>
            <a:pPr algn="ctr">
              <a:defRPr/>
            </a:pPr>
            <a:endParaRPr lang="en-US" sz="1600" b="1" dirty="0"/>
          </a:p>
        </p:txBody>
      </p:sp>
      <p:sp>
        <p:nvSpPr>
          <p:cNvPr id="4" name="TextBox 3"/>
          <p:cNvSpPr txBox="1"/>
          <p:nvPr/>
        </p:nvSpPr>
        <p:spPr>
          <a:xfrm>
            <a:off x="2551062" y="4836081"/>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4"/>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5"/>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6"/>
              </a:rPr>
              <a:t>http</a:t>
            </a:r>
            <a:r>
              <a:rPr lang="en-US" sz="1600" b="1" dirty="0">
                <a:hlinkClick r:id="rId6"/>
              </a:rPr>
              <a:t>://</a:t>
            </a:r>
            <a:r>
              <a:rPr lang="en-US" sz="1600" b="1" dirty="0" smtClean="0">
                <a:hlinkClick r:id="rId6"/>
              </a:rPr>
              <a:t>perk.cs.queensu.ca</a:t>
            </a:r>
            <a:endParaRPr lang="en-US" sz="1600"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PLUS feature summary</a:t>
            </a:r>
            <a:endParaRPr lang="en-US" dirty="0" smtClean="0">
              <a:solidFill>
                <a:srgbClr val="7030A0"/>
              </a:solidFill>
              <a:latin typeface="Berlin Sans FB Demi" pitchFamily="34" charset="0"/>
            </a:endParaRPr>
          </a:p>
        </p:txBody>
      </p:sp>
      <p:sp>
        <p:nvSpPr>
          <p:cNvPr id="3" name="Content Placeholder 2"/>
          <p:cNvSpPr>
            <a:spLocks noGrp="1"/>
          </p:cNvSpPr>
          <p:nvPr>
            <p:ph idx="1"/>
          </p:nvPr>
        </p:nvSpPr>
        <p:spPr>
          <a:xfrm>
            <a:off x="304800" y="838200"/>
            <a:ext cx="8686800" cy="5181600"/>
          </a:xfrm>
        </p:spPr>
        <p:txBody>
          <a:bodyPr>
            <a:normAutofit fontScale="92500" lnSpcReduction="20000"/>
          </a:bodyPr>
          <a:lstStyle/>
          <a:p>
            <a:pPr marL="0" indent="0">
              <a:lnSpc>
                <a:spcPct val="120000"/>
              </a:lnSpc>
              <a:spcBef>
                <a:spcPts val="0"/>
              </a:spcBef>
              <a:spcAft>
                <a:spcPts val="0"/>
              </a:spcAft>
              <a:buNone/>
              <a:defRPr/>
            </a:pPr>
            <a:r>
              <a:rPr lang="en-US" sz="2600" dirty="0" smtClean="0">
                <a:solidFill>
                  <a:srgbClr val="0000CC"/>
                </a:solidFill>
              </a:rPr>
              <a:t>Main concepts</a:t>
            </a:r>
            <a:endParaRPr lang="en-US" sz="2000" dirty="0" smtClean="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Hardware abstraction: use </a:t>
            </a:r>
            <a:r>
              <a:rPr lang="en-US" sz="2100" dirty="0" smtClean="0">
                <a:solidFill>
                  <a:srgbClr val="0000CC"/>
                </a:solidFill>
              </a:rPr>
              <a:t>exactly the </a:t>
            </a:r>
            <a:r>
              <a:rPr lang="en-US" sz="2100" dirty="0">
                <a:solidFill>
                  <a:srgbClr val="0000CC"/>
                </a:solidFill>
              </a:rPr>
              <a:t>same software </a:t>
            </a:r>
            <a:r>
              <a:rPr lang="en-US" sz="2100" dirty="0" smtClean="0">
                <a:solidFill>
                  <a:srgbClr val="0000CC"/>
                </a:solidFill>
              </a:rPr>
              <a:t>w/ any </a:t>
            </a:r>
            <a:r>
              <a:rPr lang="en-US" sz="2100" dirty="0">
                <a:solidFill>
                  <a:srgbClr val="0000CC"/>
                </a:solidFill>
              </a:rPr>
              <a:t>hardware device</a:t>
            </a: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Documentation: </a:t>
            </a:r>
            <a:r>
              <a:rPr lang="en-US" sz="2100" dirty="0" smtClean="0">
                <a:solidFill>
                  <a:srgbClr val="0000CC"/>
                </a:solidFill>
              </a:rPr>
              <a:t>document and share everything, specifications</a:t>
            </a:r>
            <a:r>
              <a:rPr lang="en-US" sz="2100" dirty="0">
                <a:solidFill>
                  <a:srgbClr val="0000CC"/>
                </a:solidFill>
              </a:rPr>
              <a:t>, user guides, tutorials, </a:t>
            </a:r>
            <a:r>
              <a:rPr lang="en-US" sz="2100" dirty="0" smtClean="0">
                <a:solidFill>
                  <a:srgbClr val="0000CC"/>
                </a:solidFill>
              </a:rPr>
              <a:t>tips &amp; tricks, file </a:t>
            </a:r>
            <a:r>
              <a:rPr lang="en-US" sz="2100" dirty="0">
                <a:solidFill>
                  <a:srgbClr val="0000CC"/>
                </a:solidFill>
              </a:rPr>
              <a:t>formats, CAD models, etc</a:t>
            </a:r>
            <a:r>
              <a:rPr lang="en-US" sz="2100" dirty="0" smtClean="0">
                <a:solidFill>
                  <a:srgbClr val="0000CC"/>
                </a:solidFill>
              </a:rPr>
              <a:t>.</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User &amp; developer support: forum, email, remote desktop, </a:t>
            </a:r>
            <a:r>
              <a:rPr lang="en-US" sz="2100" dirty="0" smtClean="0">
                <a:solidFill>
                  <a:srgbClr val="0000CC"/>
                </a:solidFill>
              </a:rPr>
              <a:t>house calls</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Quality assurance: testing, issue tracking, </a:t>
            </a:r>
            <a:r>
              <a:rPr lang="en-US" sz="2100" dirty="0" smtClean="0">
                <a:solidFill>
                  <a:srgbClr val="0000CC"/>
                </a:solidFill>
              </a:rPr>
              <a:t>releases</a:t>
            </a:r>
            <a:endParaRPr lang="en-US" sz="1700" dirty="0" smtClean="0">
              <a:solidFill>
                <a:srgbClr val="0000CC"/>
              </a:solidFill>
            </a:endParaRPr>
          </a:p>
          <a:p>
            <a:pPr marL="0" indent="0">
              <a:lnSpc>
                <a:spcPct val="120000"/>
              </a:lnSpc>
              <a:spcBef>
                <a:spcPts val="0"/>
              </a:spcBef>
              <a:spcAft>
                <a:spcPts val="0"/>
              </a:spcAft>
              <a:buNone/>
              <a:defRPr/>
            </a:pPr>
            <a:r>
              <a:rPr lang="en-US" sz="2600" dirty="0" smtClean="0"/>
              <a:t>Software functions</a:t>
            </a:r>
            <a:endParaRPr lang="en-US" sz="2000" dirty="0" smtClean="0"/>
          </a:p>
          <a:p>
            <a:pPr marL="536575" lvl="1" indent="-357188">
              <a:lnSpc>
                <a:spcPct val="120000"/>
              </a:lnSpc>
              <a:spcBef>
                <a:spcPts val="0"/>
              </a:spcBef>
              <a:spcAft>
                <a:spcPts val="0"/>
              </a:spcAft>
              <a:buFont typeface="Arial" pitchFamily="34" charset="0"/>
              <a:buChar char="•"/>
              <a:defRPr/>
            </a:pPr>
            <a:r>
              <a:rPr lang="en-CA" sz="2000" dirty="0"/>
              <a:t>Data acquisition from imaging and tracking devices (real, simulated, playback from </a:t>
            </a:r>
            <a:r>
              <a:rPr lang="en-CA" sz="2000" dirty="0" smtClean="0"/>
              <a:t>recording) from </a:t>
            </a:r>
            <a:r>
              <a:rPr lang="en-CA" sz="2000" dirty="0"/>
              <a:t>any number of </a:t>
            </a:r>
            <a:r>
              <a:rPr lang="en-CA" sz="2000" dirty="0" smtClean="0"/>
              <a:t>devices, synchronized</a:t>
            </a:r>
          </a:p>
          <a:p>
            <a:pPr marL="536575" lvl="1" indent="-357188">
              <a:lnSpc>
                <a:spcPct val="120000"/>
              </a:lnSpc>
              <a:spcBef>
                <a:spcPts val="0"/>
              </a:spcBef>
              <a:spcAft>
                <a:spcPts val="0"/>
              </a:spcAft>
              <a:buFont typeface="Arial" pitchFamily="34" charset="0"/>
              <a:buChar char="•"/>
              <a:defRPr/>
            </a:pPr>
            <a:r>
              <a:rPr lang="en-CA" sz="2000" dirty="0"/>
              <a:t>Automatic spatial and temporal calibration </a:t>
            </a:r>
            <a:r>
              <a:rPr lang="en-CA" sz="2000" dirty="0" smtClean="0"/>
              <a:t>methods</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Recording to memory / file</a:t>
            </a:r>
            <a:endParaRPr lang="en-CA" sz="2000" dirty="0"/>
          </a:p>
          <a:p>
            <a:pPr marL="536575" lvl="1" indent="-357188">
              <a:lnSpc>
                <a:spcPct val="120000"/>
              </a:lnSpc>
              <a:spcBef>
                <a:spcPts val="0"/>
              </a:spcBef>
              <a:spcAft>
                <a:spcPts val="0"/>
              </a:spcAft>
              <a:buFont typeface="Arial" pitchFamily="34" charset="0"/>
              <a:buChar char="•"/>
              <a:defRPr/>
            </a:pPr>
            <a:r>
              <a:rPr lang="en-CA" sz="2000" dirty="0"/>
              <a:t>Live streaming </a:t>
            </a:r>
            <a:r>
              <a:rPr lang="en-CA" sz="2000" dirty="0" smtClean="0"/>
              <a:t>to </a:t>
            </a:r>
            <a:r>
              <a:rPr lang="en-CA" sz="2000" dirty="0"/>
              <a:t>3D </a:t>
            </a:r>
            <a:r>
              <a:rPr lang="en-CA" sz="2000" dirty="0" smtClean="0"/>
              <a:t>Slicer (or other compatible app, via OpenIGTLink )</a:t>
            </a:r>
            <a:endParaRPr lang="en-CA" sz="2000" dirty="0"/>
          </a:p>
          <a:p>
            <a:pPr marL="536575" lvl="1" indent="-357188">
              <a:lnSpc>
                <a:spcPct val="120000"/>
              </a:lnSpc>
              <a:spcBef>
                <a:spcPts val="0"/>
              </a:spcBef>
              <a:spcAft>
                <a:spcPts val="0"/>
              </a:spcAft>
              <a:buFont typeface="Arial" pitchFamily="34" charset="0"/>
              <a:buChar char="•"/>
              <a:defRPr/>
            </a:pPr>
            <a:r>
              <a:rPr lang="en-CA" sz="2000" dirty="0"/>
              <a:t>Remote control of streaming, recording, volume reconstruction </a:t>
            </a:r>
            <a:r>
              <a:rPr lang="en-CA" sz="2000" dirty="0" smtClean="0"/>
              <a:t>functions from 3D Slicer (or other compatible app, via OpenIGTLink)</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RF </a:t>
            </a:r>
            <a:r>
              <a:rPr lang="en-CA" sz="2000" dirty="0"/>
              <a:t>data processing: brightness conversion, scan conversion</a:t>
            </a:r>
          </a:p>
          <a:p>
            <a:pPr marL="536575" lvl="1" indent="-357188">
              <a:lnSpc>
                <a:spcPct val="120000"/>
              </a:lnSpc>
              <a:spcBef>
                <a:spcPts val="0"/>
              </a:spcBef>
              <a:spcAft>
                <a:spcPts val="0"/>
              </a:spcAft>
              <a:buFont typeface="Arial" pitchFamily="34" charset="0"/>
              <a:buChar char="•"/>
              <a:defRPr/>
            </a:pPr>
            <a:r>
              <a:rPr lang="en-CA" sz="2000" dirty="0" smtClean="0"/>
              <a:t>Real-time Ultrasound simulation </a:t>
            </a:r>
            <a:r>
              <a:rPr lang="en-CA" sz="2000" dirty="0"/>
              <a:t>from segmented CT, MRI, etc. images</a:t>
            </a:r>
          </a:p>
          <a:p>
            <a:pPr marL="536575" lvl="1" indent="-357188">
              <a:lnSpc>
                <a:spcPct val="120000"/>
              </a:lnSpc>
              <a:spcBef>
                <a:spcPts val="0"/>
              </a:spcBef>
              <a:spcAft>
                <a:spcPts val="0"/>
              </a:spcAft>
              <a:buFont typeface="Arial" pitchFamily="34" charset="0"/>
              <a:buChar char="•"/>
              <a:defRPr/>
            </a:pPr>
            <a:r>
              <a:rPr lang="en-CA" sz="2000" dirty="0"/>
              <a:t>Volume reconstruction: real-time, with optional hole-filling</a:t>
            </a:r>
            <a:endParaRPr lang="en-US" sz="2000" dirty="0"/>
          </a:p>
        </p:txBody>
      </p:sp>
    </p:spTree>
    <p:extLst>
      <p:ext uri="{BB962C8B-B14F-4D97-AF65-F5344CB8AC3E}">
        <p14:creationId xmlns:p14="http://schemas.microsoft.com/office/powerpoint/2010/main" val="4005657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838200"/>
          </a:xfrm>
        </p:spPr>
        <p:txBody>
          <a:bodyPr/>
          <a:lstStyle/>
          <a:p>
            <a:r>
              <a:rPr lang="en-CA" dirty="0" smtClean="0"/>
              <a:t>PLUS visitor stats</a:t>
            </a:r>
            <a:endParaRPr lang="en-CA" sz="24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31"/>
          <a:stretch/>
        </p:blipFill>
        <p:spPr bwMode="auto">
          <a:xfrm>
            <a:off x="1447800" y="1000125"/>
            <a:ext cx="6268173" cy="449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222"/>
          <a:stretch/>
        </p:blipFill>
        <p:spPr bwMode="auto">
          <a:xfrm>
            <a:off x="1371600" y="4648457"/>
            <a:ext cx="6362700" cy="1616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6934200" y="5029200"/>
            <a:ext cx="10668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2341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Public interventional US database</a:t>
            </a:r>
            <a:endParaRPr lang="en-US" dirty="0" smtClean="0">
              <a:solidFill>
                <a:srgbClr val="7030A0"/>
              </a:solidFill>
              <a:latin typeface="Berlin Sans FB Demi" pitchFamily="34" charset="0"/>
            </a:endParaRPr>
          </a:p>
        </p:txBody>
      </p:sp>
      <p:sp>
        <p:nvSpPr>
          <p:cNvPr id="3" name="Rectangle 2"/>
          <p:cNvSpPr/>
          <p:nvPr/>
        </p:nvSpPr>
        <p:spPr>
          <a:xfrm>
            <a:off x="380999" y="5867400"/>
            <a:ext cx="8382001" cy="307777"/>
          </a:xfrm>
          <a:prstGeom prst="rect">
            <a:avLst/>
          </a:prstGeom>
        </p:spPr>
        <p:txBody>
          <a:bodyPr wrap="square">
            <a:spAutoFit/>
          </a:bodyPr>
          <a:lstStyle/>
          <a:p>
            <a:pPr lvl="1"/>
            <a:r>
              <a:rPr lang="en-US" sz="1400" b="1" dirty="0"/>
              <a:t>Kitware:  </a:t>
            </a:r>
            <a:r>
              <a:rPr lang="en-US" sz="1400" b="1" dirty="0" err="1" smtClean="0"/>
              <a:t>Vikas</a:t>
            </a:r>
            <a:r>
              <a:rPr lang="en-US" sz="1400" b="1" dirty="0" smtClean="0"/>
              <a:t> </a:t>
            </a:r>
            <a:r>
              <a:rPr lang="en-US" sz="1400" b="1" dirty="0" err="1" smtClean="0"/>
              <a:t>Revanna</a:t>
            </a:r>
            <a:r>
              <a:rPr lang="en-US" sz="1400" b="1" dirty="0" smtClean="0"/>
              <a:t> </a:t>
            </a:r>
            <a:r>
              <a:rPr lang="en-US" sz="1400" b="1" dirty="0" err="1" smtClean="0"/>
              <a:t>Shivaprabhu</a:t>
            </a:r>
            <a:r>
              <a:rPr lang="en-US" sz="1400" b="1" dirty="0"/>
              <a:t>, Andinet </a:t>
            </a:r>
            <a:r>
              <a:rPr lang="en-US" sz="1400" b="1" dirty="0" smtClean="0"/>
              <a:t>Enquobahrie, Zach </a:t>
            </a:r>
            <a:r>
              <a:rPr lang="en-US" sz="1400" b="1" dirty="0"/>
              <a:t>Mullen, Stephen Aylward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9" y="1523528"/>
            <a:ext cx="3886200" cy="1846907"/>
          </a:xfrm>
          <a:prstGeom prst="rect">
            <a:avLst/>
          </a:prstGeom>
        </p:spPr>
      </p:pic>
      <p:pic>
        <p:nvPicPr>
          <p:cNvPr id="5" name="Picture 4" descr="DatabaseScreenshot.png"/>
          <p:cNvPicPr>
            <a:picLocks noChangeAspect="1"/>
          </p:cNvPicPr>
          <p:nvPr/>
        </p:nvPicPr>
        <p:blipFill rotWithShape="1">
          <a:blip r:embed="rId3" cstate="print"/>
          <a:srcRect b="53945"/>
          <a:stretch/>
        </p:blipFill>
        <p:spPr>
          <a:xfrm>
            <a:off x="2000465" y="3482226"/>
            <a:ext cx="6381535" cy="2385174"/>
          </a:xfrm>
          <a:prstGeom prst="rect">
            <a:avLst/>
          </a:prstGeom>
        </p:spPr>
      </p:pic>
      <p:sp>
        <p:nvSpPr>
          <p:cNvPr id="2" name="Rectangle 1"/>
          <p:cNvSpPr/>
          <p:nvPr/>
        </p:nvSpPr>
        <p:spPr>
          <a:xfrm>
            <a:off x="381000" y="990599"/>
            <a:ext cx="4191000" cy="2616101"/>
          </a:xfrm>
          <a:prstGeom prst="rect">
            <a:avLst/>
          </a:prstGeom>
        </p:spPr>
        <p:txBody>
          <a:bodyPr wrap="square">
            <a:spAutoFit/>
          </a:bodyPr>
          <a:lstStyle/>
          <a:p>
            <a:pPr marL="171450" indent="-171450">
              <a:spcBef>
                <a:spcPts val="600"/>
              </a:spcBef>
              <a:buFont typeface="Arial" pitchFamily="34" charset="0"/>
              <a:buChar char="•"/>
            </a:pPr>
            <a:r>
              <a:rPr lang="en-US" sz="1400" dirty="0" smtClean="0"/>
              <a:t>Public database US images </a:t>
            </a:r>
            <a:r>
              <a:rPr lang="en-US" sz="1400" dirty="0"/>
              <a:t>of an </a:t>
            </a:r>
            <a:r>
              <a:rPr lang="en-US" sz="1400" dirty="0" smtClean="0"/>
              <a:t>abdominal Phantom </a:t>
            </a:r>
            <a:r>
              <a:rPr lang="en-US" sz="1400" dirty="0"/>
              <a:t>acquired at different image acquisition </a:t>
            </a:r>
            <a:r>
              <a:rPr lang="en-US" sz="1400" dirty="0" smtClean="0"/>
              <a:t>parameters</a:t>
            </a:r>
            <a:r>
              <a:rPr lang="en-US" sz="1400" dirty="0"/>
              <a:t>. </a:t>
            </a:r>
            <a:endParaRPr lang="en-US" sz="1400" dirty="0" smtClean="0"/>
          </a:p>
          <a:p>
            <a:pPr marL="171450" indent="-171450">
              <a:spcBef>
                <a:spcPts val="600"/>
              </a:spcBef>
              <a:buFont typeface="Arial" pitchFamily="34" charset="0"/>
              <a:buChar char="•"/>
            </a:pPr>
            <a:r>
              <a:rPr lang="en-US" sz="1400" dirty="0" smtClean="0"/>
              <a:t>The </a:t>
            </a:r>
            <a:r>
              <a:rPr lang="en-US" sz="1400" dirty="0"/>
              <a:t>database contains tracking </a:t>
            </a:r>
            <a:r>
              <a:rPr lang="en-US" sz="1400" dirty="0" smtClean="0"/>
              <a:t>information </a:t>
            </a:r>
            <a:r>
              <a:rPr lang="en-US" sz="1400" dirty="0"/>
              <a:t>of the transducer in addition to the 2D ultrasound image slices. </a:t>
            </a:r>
            <a:endParaRPr lang="en-US" sz="1400" dirty="0" smtClean="0"/>
          </a:p>
          <a:p>
            <a:pPr marL="171450" indent="-171450">
              <a:spcBef>
                <a:spcPts val="600"/>
              </a:spcBef>
              <a:buFont typeface="Arial" pitchFamily="34" charset="0"/>
              <a:buChar char="•"/>
            </a:pPr>
            <a:r>
              <a:rPr lang="en-US" sz="1400" dirty="0" smtClean="0"/>
              <a:t>PLUS gathers </a:t>
            </a:r>
            <a:r>
              <a:rPr lang="en-US" sz="1400" dirty="0"/>
              <a:t>temporal and spatial calibration of the US and </a:t>
            </a:r>
            <a:r>
              <a:rPr lang="en-US" sz="1400" dirty="0" smtClean="0"/>
              <a:t>tracker, </a:t>
            </a:r>
            <a:r>
              <a:rPr lang="en-US" sz="1400" dirty="0"/>
              <a:t>and </a:t>
            </a:r>
            <a:r>
              <a:rPr lang="en-US" sz="1400" dirty="0" smtClean="0"/>
              <a:t>captures </a:t>
            </a:r>
            <a:r>
              <a:rPr lang="en-US" sz="1400" dirty="0"/>
              <a:t>the </a:t>
            </a:r>
            <a:r>
              <a:rPr lang="en-US" sz="1400" dirty="0" smtClean="0"/>
              <a:t> </a:t>
            </a:r>
            <a:r>
              <a:rPr lang="en-US" sz="1400" dirty="0" err="1" smtClean="0"/>
              <a:t>metaIO</a:t>
            </a:r>
            <a:r>
              <a:rPr lang="en-US" sz="1400" dirty="0" smtClean="0"/>
              <a:t> </a:t>
            </a:r>
            <a:r>
              <a:rPr lang="en-US" sz="1400" dirty="0"/>
              <a:t>images in a format that records both the US image and the transducer position and </a:t>
            </a:r>
            <a:r>
              <a:rPr lang="en-US" sz="1400" dirty="0" smtClean="0"/>
              <a:t> orientation </a:t>
            </a:r>
            <a:r>
              <a:rPr lang="en-US" sz="1400" dirty="0"/>
              <a:t>data. </a:t>
            </a:r>
          </a:p>
        </p:txBody>
      </p:sp>
      <p:pic>
        <p:nvPicPr>
          <p:cNvPr id="1026" name="Picture 2" descr="http://www.kitware.com/img/small_logo_over.png"/>
          <p:cNvPicPr>
            <a:picLocks noChangeAspect="1" noChangeArrowheads="1"/>
          </p:cNvPicPr>
          <p:nvPr/>
        </p:nvPicPr>
        <p:blipFill rotWithShape="1">
          <a:blip r:embed="rId4">
            <a:extLst>
              <a:ext uri="{28A0092B-C50C-407E-A947-70E740481C1C}">
                <a14:useLocalDpi xmlns:a14="http://schemas.microsoft.com/office/drawing/2010/main" val="0"/>
              </a:ext>
            </a:extLst>
          </a:blip>
          <a:srcRect l="10667" r="10333"/>
          <a:stretch/>
        </p:blipFill>
        <p:spPr bwMode="auto">
          <a:xfrm>
            <a:off x="6200775" y="695325"/>
            <a:ext cx="22574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47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762001"/>
          </a:xfrm>
        </p:spPr>
        <p:txBody>
          <a:bodyPr/>
          <a:lstStyle/>
          <a:p>
            <a:r>
              <a:rPr lang="en-US" dirty="0"/>
              <a:t>P</a:t>
            </a:r>
            <a:r>
              <a:rPr lang="en-US" dirty="0" smtClean="0"/>
              <a:t>rostate cancer interventions</a:t>
            </a:r>
            <a:endParaRPr lang="en-US" dirty="0" smtClean="0">
              <a:solidFill>
                <a:srgbClr val="7030A0"/>
              </a:solidFill>
              <a:latin typeface="Berlin Sans FB Demi"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5257800" y="3538228"/>
            <a:ext cx="3211286" cy="219202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246914" y="931743"/>
            <a:ext cx="3211286" cy="2573457"/>
          </a:xfrm>
          <a:prstGeom prst="rect">
            <a:avLst/>
          </a:prstGeom>
        </p:spPr>
      </p:pic>
      <p:sp>
        <p:nvSpPr>
          <p:cNvPr id="6" name="TextBox 5"/>
          <p:cNvSpPr txBox="1"/>
          <p:nvPr/>
        </p:nvSpPr>
        <p:spPr>
          <a:xfrm>
            <a:off x="457200" y="1085970"/>
            <a:ext cx="4495800" cy="2693045"/>
          </a:xfrm>
          <a:prstGeom prst="rect">
            <a:avLst/>
          </a:prstGeom>
          <a:noFill/>
        </p:spPr>
        <p:txBody>
          <a:bodyPr wrap="square" rtlCol="0">
            <a:spAutoFit/>
          </a:bodyPr>
          <a:lstStyle/>
          <a:p>
            <a:pPr marL="180975" indent="-180975">
              <a:spcBef>
                <a:spcPts val="600"/>
              </a:spcBef>
              <a:buFont typeface="Arial"/>
              <a:buChar char="•"/>
              <a:tabLst>
                <a:tab pos="180975" algn="l"/>
              </a:tabLst>
            </a:pPr>
            <a:r>
              <a:rPr lang="en-US" sz="1400" dirty="0" smtClean="0"/>
              <a:t>Integration of multi-parametric MRI with interventional TRUS for augmented display, tissue characterization and guidance.</a:t>
            </a:r>
          </a:p>
          <a:p>
            <a:pPr marL="180975" indent="-180975">
              <a:spcBef>
                <a:spcPts val="600"/>
              </a:spcBef>
              <a:buFont typeface="Arial"/>
              <a:buChar char="•"/>
              <a:tabLst>
                <a:tab pos="180975" algn="l"/>
              </a:tabLst>
            </a:pPr>
            <a:r>
              <a:rPr lang="en-US" sz="1400" dirty="0" smtClean="0"/>
              <a:t>PLUS: acquisition of rotation-tracked RF TRUS and ultrasound volume reconstruction </a:t>
            </a:r>
            <a:endParaRPr lang="en-US" sz="1400" dirty="0"/>
          </a:p>
          <a:p>
            <a:pPr marL="180975" indent="-180975">
              <a:spcBef>
                <a:spcPts val="600"/>
              </a:spcBef>
              <a:buFont typeface="Arial"/>
              <a:buChar char="•"/>
              <a:tabLst>
                <a:tab pos="180975" algn="l"/>
              </a:tabLst>
            </a:pPr>
            <a:r>
              <a:rPr lang="en-CA" sz="1400" dirty="0" smtClean="0"/>
              <a:t>Distance </a:t>
            </a:r>
            <a:r>
              <a:rPr lang="en-CA" sz="1400" dirty="0"/>
              <a:t>transform </a:t>
            </a:r>
            <a:r>
              <a:rPr lang="en-US" sz="1400" dirty="0" smtClean="0"/>
              <a:t>applied </a:t>
            </a:r>
            <a:r>
              <a:rPr lang="en-US" sz="1400" dirty="0"/>
              <a:t>to </a:t>
            </a:r>
            <a:r>
              <a:rPr lang="en-US" sz="1400" dirty="0" smtClean="0"/>
              <a:t>gland contours; distance </a:t>
            </a:r>
            <a:r>
              <a:rPr lang="en-US" sz="1400" dirty="0"/>
              <a:t>maps were registered non-rigidly using </a:t>
            </a:r>
            <a:r>
              <a:rPr lang="en-US" sz="1400" dirty="0" smtClean="0"/>
              <a:t>BRAINS </a:t>
            </a:r>
            <a:r>
              <a:rPr lang="en-CA" sz="1400" dirty="0" smtClean="0"/>
              <a:t>module </a:t>
            </a:r>
            <a:r>
              <a:rPr lang="en-CA" sz="1400" dirty="0"/>
              <a:t>of 3D Slicer.</a:t>
            </a:r>
            <a:endParaRPr lang="en-US" sz="1400" dirty="0" smtClean="0"/>
          </a:p>
          <a:p>
            <a:pPr marL="180975" indent="-180975">
              <a:spcBef>
                <a:spcPts val="600"/>
              </a:spcBef>
              <a:buFont typeface="Arial"/>
              <a:buChar char="•"/>
              <a:tabLst>
                <a:tab pos="180975" algn="l"/>
              </a:tabLst>
            </a:pPr>
            <a:r>
              <a:rPr lang="en-US" sz="1400" dirty="0" smtClean="0"/>
              <a:t>Volume image acquisition in n&gt;10 MR/US registration &amp; fusion display in n=1 prostate brachytherapy.</a:t>
            </a:r>
          </a:p>
        </p:txBody>
      </p:sp>
      <p:pic>
        <p:nvPicPr>
          <p:cNvPr id="1026"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762000"/>
            <a:ext cx="11239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7" y="4927167"/>
            <a:ext cx="1562313" cy="78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19125" y="5791200"/>
            <a:ext cx="7686675" cy="523220"/>
          </a:xfrm>
          <a:prstGeom prst="rect">
            <a:avLst/>
          </a:prstGeom>
        </p:spPr>
        <p:txBody>
          <a:bodyPr wrap="square">
            <a:spAutoFit/>
          </a:bodyPr>
          <a:lstStyle/>
          <a:p>
            <a:pPr lvl="1" algn="ctr"/>
            <a:r>
              <a:rPr lang="en-US" sz="1400" b="1" dirty="0"/>
              <a:t>BWH Rad: Fedorov, Kapur, Song Wells, Tempany; BWH </a:t>
            </a:r>
            <a:r>
              <a:rPr lang="en-US" sz="1400" b="1" dirty="0" err="1"/>
              <a:t>Radonc</a:t>
            </a:r>
            <a:r>
              <a:rPr lang="en-US" sz="1400" b="1" dirty="0"/>
              <a:t>: Neubauer Sugar, Nguyen; </a:t>
            </a:r>
            <a:r>
              <a:rPr lang="en-US" sz="1400" b="1" dirty="0" err="1"/>
              <a:t>BK</a:t>
            </a:r>
            <a:r>
              <a:rPr lang="en-US" sz="1400" b="1" dirty="0"/>
              <a:t> Medical: </a:t>
            </a:r>
            <a:r>
              <a:rPr lang="en-US" sz="1400" b="1" dirty="0" smtClean="0"/>
              <a:t>Robert Owen (R01 CA111288, PI </a:t>
            </a:r>
            <a:r>
              <a:rPr lang="en-US" sz="1400" b="1" dirty="0"/>
              <a:t>Tempany</a:t>
            </a:r>
            <a:r>
              <a:rPr lang="en-US" sz="1400" b="1" dirty="0" smtClean="0"/>
              <a:t>).</a:t>
            </a:r>
            <a:endParaRPr lang="en-US" sz="1400" b="1" dirty="0"/>
          </a:p>
        </p:txBody>
      </p:sp>
      <p:pic>
        <p:nvPicPr>
          <p:cNvPr id="10" name="Picture 9" descr="mr-us_brachy.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8437" y="3538228"/>
            <a:ext cx="2946907" cy="2210180"/>
          </a:xfrm>
          <a:prstGeom prst="rect">
            <a:avLst/>
          </a:prstGeom>
        </p:spPr>
      </p:pic>
      <p:sp>
        <p:nvSpPr>
          <p:cNvPr id="2" name="TextBox 1"/>
          <p:cNvSpPr txBox="1"/>
          <p:nvPr/>
        </p:nvSpPr>
        <p:spPr>
          <a:xfrm>
            <a:off x="381000" y="685800"/>
            <a:ext cx="3167983" cy="400110"/>
          </a:xfrm>
          <a:prstGeom prst="rect">
            <a:avLst/>
          </a:prstGeom>
          <a:noFill/>
        </p:spPr>
        <p:txBody>
          <a:bodyPr wrap="none" rtlCol="0">
            <a:spAutoFit/>
          </a:bodyPr>
          <a:lstStyle/>
          <a:p>
            <a:pPr>
              <a:spcBef>
                <a:spcPts val="0"/>
              </a:spcBef>
              <a:spcAft>
                <a:spcPts val="0"/>
              </a:spcAft>
            </a:pPr>
            <a:r>
              <a:rPr lang="en-US" sz="2000" b="1" u="sng" dirty="0" smtClean="0">
                <a:solidFill>
                  <a:srgbClr val="000099"/>
                </a:solidFill>
              </a:rPr>
              <a:t>BWH</a:t>
            </a:r>
            <a:r>
              <a:rPr lang="en-US" sz="2000" b="1" dirty="0" smtClean="0">
                <a:solidFill>
                  <a:srgbClr val="000099"/>
                </a:solidFill>
              </a:rPr>
              <a:t>, </a:t>
            </a:r>
            <a:r>
              <a:rPr lang="en-US" sz="2000" b="1" dirty="0" err="1" smtClean="0">
                <a:solidFill>
                  <a:srgbClr val="000099"/>
                </a:solidFill>
              </a:rPr>
              <a:t>UBC</a:t>
            </a:r>
            <a:r>
              <a:rPr lang="en-US" sz="2000" b="1" dirty="0" smtClean="0">
                <a:solidFill>
                  <a:srgbClr val="000099"/>
                </a:solidFill>
              </a:rPr>
              <a:t>, and Queen’s</a:t>
            </a:r>
            <a:endParaRPr lang="en-CA" sz="2000" b="1" u="sng" dirty="0" smtClean="0">
              <a:solidFill>
                <a:srgbClr val="000099"/>
              </a:solidFill>
            </a:endParaRPr>
          </a:p>
        </p:txBody>
      </p:sp>
    </p:spTree>
    <p:extLst>
      <p:ext uri="{BB962C8B-B14F-4D97-AF65-F5344CB8AC3E}">
        <p14:creationId xmlns:p14="http://schemas.microsoft.com/office/powerpoint/2010/main" val="702979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76200"/>
            <a:ext cx="8229600" cy="914400"/>
          </a:xfrm>
        </p:spPr>
        <p:txBody>
          <a:bodyPr/>
          <a:lstStyle/>
          <a:p>
            <a:r>
              <a:rPr lang="en-CA" dirty="0" smtClean="0"/>
              <a:t>Brain surgery</a:t>
            </a:r>
            <a:endParaRPr lang="en-CA" dirty="0"/>
          </a:p>
        </p:txBody>
      </p:sp>
      <p:pic>
        <p:nvPicPr>
          <p:cNvPr id="1027" name="Picture 3" descr="C:\Users\ungi\Dropbox\PublicationsPresentationsPosters\2012-12-13_AMIGO-Brain-MR-US-Pat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32" y="914400"/>
            <a:ext cx="7769468" cy="45133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5787297"/>
            <a:ext cx="7924799" cy="523220"/>
          </a:xfrm>
          <a:prstGeom prst="rect">
            <a:avLst/>
          </a:prstGeom>
          <a:noFill/>
        </p:spPr>
        <p:txBody>
          <a:bodyPr wrap="square" rtlCol="0">
            <a:spAutoFit/>
          </a:bodyPr>
          <a:lstStyle/>
          <a:p>
            <a:r>
              <a:rPr lang="en-CA" sz="1400" b="1" dirty="0" smtClean="0"/>
              <a:t>Brigham and Women’s Hospital: PI </a:t>
            </a:r>
            <a:r>
              <a:rPr lang="en-CA" sz="1400" b="1" dirty="0"/>
              <a:t>Wells and Aylward, </a:t>
            </a:r>
            <a:r>
              <a:rPr lang="en-CA" sz="1400" b="1" dirty="0" smtClean="0"/>
              <a:t>Neurosurgeon Alexandra Golby, NIH </a:t>
            </a:r>
            <a:r>
              <a:rPr lang="en-CA" sz="1400" b="1" dirty="0"/>
              <a:t>Grant </a:t>
            </a:r>
            <a:r>
              <a:rPr lang="en-CA" sz="1400" b="1" dirty="0" smtClean="0"/>
              <a:t>R01CA138419 on Image registration for ultrasound-based neurosurgical navigation</a:t>
            </a:r>
          </a:p>
        </p:txBody>
      </p:sp>
      <p:pic>
        <p:nvPicPr>
          <p:cNvPr id="5"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4" y="742950"/>
            <a:ext cx="1123950" cy="11239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 y="2971800"/>
            <a:ext cx="2819400" cy="2046714"/>
          </a:xfrm>
          <a:prstGeom prst="rect">
            <a:avLst/>
          </a:prstGeom>
          <a:solidFill>
            <a:schemeClr val="bg1"/>
          </a:solidFill>
        </p:spPr>
        <p:txBody>
          <a:bodyPr wrap="square">
            <a:spAutoFit/>
          </a:bodyPr>
          <a:lstStyle/>
          <a:p>
            <a:pPr marL="180975" indent="-180975">
              <a:spcBef>
                <a:spcPts val="600"/>
              </a:spcBef>
              <a:buFont typeface="Arial" pitchFamily="34" charset="0"/>
              <a:buChar char="•"/>
            </a:pPr>
            <a:r>
              <a:rPr lang="en-US" sz="1400" dirty="0"/>
              <a:t>Tracked US </a:t>
            </a:r>
            <a:r>
              <a:rPr lang="en-US" sz="1400" dirty="0" smtClean="0"/>
              <a:t>through the </a:t>
            </a:r>
            <a:r>
              <a:rPr lang="en-US" sz="1400" dirty="0" err="1" smtClean="0"/>
              <a:t>dura</a:t>
            </a:r>
            <a:r>
              <a:rPr lang="en-US" sz="1400" dirty="0" smtClean="0"/>
              <a:t> after </a:t>
            </a:r>
            <a:r>
              <a:rPr lang="en-US" sz="1400" dirty="0"/>
              <a:t>opening the </a:t>
            </a:r>
            <a:r>
              <a:rPr lang="en-US" sz="1400" dirty="0" smtClean="0"/>
              <a:t>cranium</a:t>
            </a:r>
          </a:p>
          <a:p>
            <a:pPr marL="180975" indent="-180975">
              <a:spcBef>
                <a:spcPts val="600"/>
              </a:spcBef>
              <a:buFont typeface="Arial" pitchFamily="34" charset="0"/>
              <a:buChar char="•"/>
            </a:pPr>
            <a:r>
              <a:rPr lang="en-US" sz="1400" dirty="0" smtClean="0"/>
              <a:t>MRI </a:t>
            </a:r>
            <a:r>
              <a:rPr lang="en-US" sz="1400" dirty="0"/>
              <a:t>volume is </a:t>
            </a:r>
            <a:r>
              <a:rPr lang="en-US" sz="1400" dirty="0" smtClean="0"/>
              <a:t>re-sliced at the US </a:t>
            </a:r>
            <a:r>
              <a:rPr lang="en-US" sz="1400" dirty="0"/>
              <a:t>probe </a:t>
            </a:r>
            <a:r>
              <a:rPr lang="en-US" sz="1400" dirty="0" smtClean="0"/>
              <a:t>position;</a:t>
            </a:r>
          </a:p>
          <a:p>
            <a:pPr marL="180975" indent="-180975">
              <a:spcBef>
                <a:spcPts val="600"/>
              </a:spcBef>
              <a:buFont typeface="Arial" pitchFamily="34" charset="0"/>
              <a:buChar char="•"/>
            </a:pPr>
            <a:r>
              <a:rPr lang="en-US" sz="1400" dirty="0" smtClean="0"/>
              <a:t>Overlay of MR/US shows </a:t>
            </a:r>
            <a:r>
              <a:rPr lang="en-US" sz="1400" dirty="0"/>
              <a:t>brain </a:t>
            </a:r>
            <a:r>
              <a:rPr lang="en-US" sz="1400" dirty="0" smtClean="0"/>
              <a:t>shift; </a:t>
            </a:r>
          </a:p>
          <a:p>
            <a:pPr marL="180975" indent="-180975">
              <a:spcBef>
                <a:spcPts val="600"/>
              </a:spcBef>
              <a:buFont typeface="Arial" pitchFamily="34" charset="0"/>
              <a:buChar char="•"/>
            </a:pPr>
            <a:r>
              <a:rPr lang="en-US" sz="1400" dirty="0" smtClean="0"/>
              <a:t>Volume </a:t>
            </a:r>
            <a:r>
              <a:rPr lang="en-US" sz="1400" dirty="0"/>
              <a:t>rendered MR </a:t>
            </a:r>
            <a:r>
              <a:rPr lang="en-US" sz="1400" dirty="0" smtClean="0"/>
              <a:t>shows 3D context of the head</a:t>
            </a:r>
            <a:endParaRPr lang="en-US" sz="1400" dirty="0"/>
          </a:p>
        </p:txBody>
      </p:sp>
      <p:pic>
        <p:nvPicPr>
          <p:cNvPr id="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6" y="5018514"/>
            <a:ext cx="1562313" cy="7878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99956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Central-line needle guidance</a:t>
            </a:r>
            <a:endParaRPr lang="en-US" dirty="0" smtClean="0">
              <a:solidFill>
                <a:srgbClr val="7030A0"/>
              </a:solidFill>
              <a:latin typeface="Berlin Sans FB Demi" pitchFamily="34" charset="0"/>
            </a:endParaRPr>
          </a:p>
        </p:txBody>
      </p:sp>
      <p:sp>
        <p:nvSpPr>
          <p:cNvPr id="6" name="TextBox 5"/>
          <p:cNvSpPr txBox="1"/>
          <p:nvPr/>
        </p:nvSpPr>
        <p:spPr>
          <a:xfrm>
            <a:off x="762000" y="1088571"/>
            <a:ext cx="4114800" cy="1969770"/>
          </a:xfrm>
          <a:prstGeom prst="rect">
            <a:avLst/>
          </a:prstGeom>
          <a:noFill/>
        </p:spPr>
        <p:txBody>
          <a:bodyPr wrap="square" rtlCol="0">
            <a:spAutoFit/>
          </a:bodyPr>
          <a:lstStyle/>
          <a:p>
            <a:pPr marL="180975" indent="-180975">
              <a:spcBef>
                <a:spcPts val="600"/>
              </a:spcBef>
              <a:buFont typeface="Arial"/>
              <a:buChar char="•"/>
            </a:pPr>
            <a:r>
              <a:rPr lang="en-CA" sz="1600" dirty="0"/>
              <a:t>US-guided, </a:t>
            </a:r>
            <a:r>
              <a:rPr lang="en-CA" sz="1600" dirty="0" err="1" smtClean="0"/>
              <a:t>elecromagnetically</a:t>
            </a:r>
            <a:r>
              <a:rPr lang="en-CA" sz="1600" dirty="0" smtClean="0"/>
              <a:t> </a:t>
            </a:r>
            <a:r>
              <a:rPr lang="en-CA" sz="1600" dirty="0" err="1" smtClean="0"/>
              <a:t>eagnetic</a:t>
            </a:r>
            <a:r>
              <a:rPr lang="en-CA" sz="1600" dirty="0" smtClean="0"/>
              <a:t>-tracked central </a:t>
            </a:r>
            <a:r>
              <a:rPr lang="en-CA" sz="1600" dirty="0"/>
              <a:t>venous needle insertion </a:t>
            </a:r>
            <a:r>
              <a:rPr lang="en-CA" sz="1600" dirty="0" smtClean="0"/>
              <a:t>system</a:t>
            </a:r>
          </a:p>
          <a:p>
            <a:pPr marL="180975" indent="-180975">
              <a:spcBef>
                <a:spcPts val="600"/>
              </a:spcBef>
              <a:buFont typeface="Arial"/>
              <a:buChar char="•"/>
            </a:pPr>
            <a:r>
              <a:rPr lang="en-CA" sz="1600" dirty="0" smtClean="0"/>
              <a:t>PLUS is used for calibrating </a:t>
            </a:r>
            <a:r>
              <a:rPr lang="en-CA" sz="1600" dirty="0"/>
              <a:t>the </a:t>
            </a:r>
            <a:r>
              <a:rPr lang="en-CA" sz="1600" dirty="0" smtClean="0"/>
              <a:t>ultrasound probe </a:t>
            </a:r>
            <a:r>
              <a:rPr lang="en-CA" sz="1600" dirty="0"/>
              <a:t>at various </a:t>
            </a:r>
            <a:r>
              <a:rPr lang="en-CA" sz="1600" dirty="0" smtClean="0"/>
              <a:t>depths</a:t>
            </a:r>
          </a:p>
          <a:p>
            <a:pPr marL="180975" indent="-180975">
              <a:spcBef>
                <a:spcPts val="600"/>
              </a:spcBef>
              <a:buFont typeface="Arial"/>
              <a:buChar char="•"/>
            </a:pPr>
            <a:r>
              <a:rPr lang="en-CA" sz="1600" b="1" dirty="0"/>
              <a:t>Obtained Health Canada Approval</a:t>
            </a:r>
            <a:r>
              <a:rPr lang="en-CA" sz="1600" dirty="0"/>
              <a:t>, human trial is scheduled to begin </a:t>
            </a:r>
            <a:r>
              <a:rPr lang="en-CA" sz="1600" dirty="0" smtClean="0"/>
              <a:t>shortly</a:t>
            </a:r>
            <a:endParaRPr lang="en-CA" sz="1600" dirty="0"/>
          </a:p>
        </p:txBody>
      </p:sp>
      <p:sp>
        <p:nvSpPr>
          <p:cNvPr id="5" name="Rectangle 4"/>
          <p:cNvSpPr/>
          <p:nvPr/>
        </p:nvSpPr>
        <p:spPr>
          <a:xfrm>
            <a:off x="1754393" y="5799963"/>
            <a:ext cx="5638800" cy="307777"/>
          </a:xfrm>
          <a:prstGeom prst="rect">
            <a:avLst/>
          </a:prstGeom>
        </p:spPr>
        <p:txBody>
          <a:bodyPr wrap="square">
            <a:spAutoFit/>
          </a:bodyPr>
          <a:lstStyle/>
          <a:p>
            <a:r>
              <a:rPr lang="en-US" sz="1400" b="1" dirty="0" err="1" smtClean="0"/>
              <a:t>Robarts</a:t>
            </a:r>
            <a:r>
              <a:rPr lang="en-US" sz="1400" b="1" dirty="0" smtClean="0"/>
              <a:t> Research Institute: Elvis Chen, Terry Peters, </a:t>
            </a:r>
            <a:r>
              <a:rPr lang="en-US" sz="1400" b="1" i="1" dirty="0" smtClean="0"/>
              <a:t>et al.</a:t>
            </a:r>
            <a:endParaRPr lang="en-US" sz="1400" b="1" i="1" dirty="0"/>
          </a:p>
        </p:txBody>
      </p:sp>
      <p:pic>
        <p:nvPicPr>
          <p:cNvPr id="2" name="Picture 2" descr="C:\Users\lasso\Dropbox\NCIGT-Workshop-2013\Elvis Chen--navigation_shaf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204"/>
          <a:stretch/>
        </p:blipFill>
        <p:spPr bwMode="auto">
          <a:xfrm>
            <a:off x="5257799" y="1088571"/>
            <a:ext cx="3051585" cy="2321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lasso\Dropbox\NCIGT-Workshop-2013\Elvis Chen--validation3.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297"/>
          <a:stretch/>
        </p:blipFill>
        <p:spPr bwMode="auto">
          <a:xfrm>
            <a:off x="5257801" y="3501990"/>
            <a:ext cx="3051583" cy="2171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409671"/>
            <a:ext cx="2159551" cy="8126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descr="http://www.schulich.uwo.ca/communications/branding/files/Unfiled/Western_Logo_S_Full_RG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898043"/>
            <a:ext cx="965813" cy="10245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881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Interstitial HIFU liver ablation</a:t>
            </a:r>
            <a:endParaRPr lang="en-US" dirty="0" smtClean="0">
              <a:solidFill>
                <a:srgbClr val="7030A0"/>
              </a:solidFill>
              <a:latin typeface="Berlin Sans FB Demi" pitchFamily="34" charset="0"/>
            </a:endParaRPr>
          </a:p>
        </p:txBody>
      </p:sp>
      <p:sp>
        <p:nvSpPr>
          <p:cNvPr id="6" name="TextBox 5"/>
          <p:cNvSpPr txBox="1"/>
          <p:nvPr/>
        </p:nvSpPr>
        <p:spPr>
          <a:xfrm>
            <a:off x="381000" y="1066800"/>
            <a:ext cx="5334000" cy="661720"/>
          </a:xfrm>
          <a:prstGeom prst="rect">
            <a:avLst/>
          </a:prstGeom>
          <a:noFill/>
        </p:spPr>
        <p:txBody>
          <a:bodyPr wrap="square" rtlCol="0">
            <a:spAutoFit/>
          </a:bodyPr>
          <a:lstStyle/>
          <a:p>
            <a:pPr marL="180975" indent="-180975">
              <a:spcBef>
                <a:spcPts val="600"/>
              </a:spcBef>
              <a:buFont typeface="Arial"/>
              <a:buChar char="•"/>
            </a:pPr>
            <a:r>
              <a:rPr lang="en-CA" sz="1600" dirty="0" smtClean="0"/>
              <a:t>PLUS is used for tracked ultrasound data collection</a:t>
            </a:r>
          </a:p>
          <a:p>
            <a:pPr marL="180975" indent="-180975">
              <a:spcBef>
                <a:spcPts val="600"/>
              </a:spcBef>
              <a:buFont typeface="Arial"/>
              <a:buChar char="•"/>
            </a:pPr>
            <a:r>
              <a:rPr lang="en-CA" sz="1600" dirty="0" smtClean="0"/>
              <a:t>Prototyping of a commercial guidance system</a:t>
            </a:r>
            <a:endParaRPr lang="en-CA" sz="1600" dirty="0"/>
          </a:p>
        </p:txBody>
      </p:sp>
      <p:sp>
        <p:nvSpPr>
          <p:cNvPr id="5" name="Rectangle 4"/>
          <p:cNvSpPr/>
          <p:nvPr/>
        </p:nvSpPr>
        <p:spPr>
          <a:xfrm>
            <a:off x="423862" y="5281136"/>
            <a:ext cx="6818954" cy="738664"/>
          </a:xfrm>
          <a:prstGeom prst="rect">
            <a:avLst/>
          </a:prstGeom>
        </p:spPr>
        <p:txBody>
          <a:bodyPr wrap="square">
            <a:spAutoFit/>
          </a:bodyPr>
          <a:lstStyle/>
          <a:p>
            <a:r>
              <a:rPr lang="en-US" sz="1400" b="1" dirty="0" smtClean="0"/>
              <a:t>Acoustic </a:t>
            </a:r>
            <a:r>
              <a:rPr lang="en-US" sz="1400" b="1" dirty="0" err="1" smtClean="0"/>
              <a:t>MedSystems</a:t>
            </a:r>
            <a:r>
              <a:rPr lang="en-US" sz="1400" b="1" dirty="0" smtClean="0"/>
              <a:t>, Inc. (Savoy, IL, USA);</a:t>
            </a:r>
          </a:p>
          <a:p>
            <a:r>
              <a:rPr lang="en-US" sz="1400" b="1" dirty="0" smtClean="0"/>
              <a:t>Dept. of Animal Sciences, University of Illinois (Urbana, IL, USA);</a:t>
            </a:r>
          </a:p>
          <a:p>
            <a:r>
              <a:rPr lang="en-US" sz="1400" b="1" dirty="0" smtClean="0"/>
              <a:t>Dept. of Radiation Oncology, University of California (San Francisco, CA, USA)</a:t>
            </a:r>
            <a:endParaRPr lang="en-US" sz="1400" b="1" i="1"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588" y="1744316"/>
            <a:ext cx="5248072"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769309"/>
            <a:ext cx="314325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638800" y="4904601"/>
            <a:ext cx="3208032" cy="276999"/>
          </a:xfrm>
          <a:prstGeom prst="rect">
            <a:avLst/>
          </a:prstGeom>
        </p:spPr>
        <p:txBody>
          <a:bodyPr wrap="square">
            <a:spAutoFit/>
          </a:bodyPr>
          <a:lstStyle/>
          <a:p>
            <a:r>
              <a:rPr lang="en-US" sz="1200" dirty="0" err="1" smtClean="0">
                <a:solidFill>
                  <a:srgbClr val="0000CC"/>
                </a:solidFill>
              </a:rPr>
              <a:t>Ghoshal</a:t>
            </a:r>
            <a:r>
              <a:rPr lang="en-US" sz="1200" dirty="0" smtClean="0">
                <a:solidFill>
                  <a:srgbClr val="0000CC"/>
                </a:solidFill>
              </a:rPr>
              <a:t> </a:t>
            </a:r>
            <a:r>
              <a:rPr lang="en-US" sz="1200" i="1" dirty="0" smtClean="0">
                <a:solidFill>
                  <a:srgbClr val="0000CC"/>
                </a:solidFill>
              </a:rPr>
              <a:t>et al.</a:t>
            </a:r>
            <a:r>
              <a:rPr lang="en-US" sz="1200" dirty="0" smtClean="0">
                <a:solidFill>
                  <a:srgbClr val="0000CC"/>
                </a:solidFill>
              </a:rPr>
              <a:t>, SPIE Medical Imaging, 2013</a:t>
            </a:r>
          </a:p>
        </p:txBody>
      </p:sp>
      <p:graphicFrame>
        <p:nvGraphicFramePr>
          <p:cNvPr id="9" name="Object 27"/>
          <p:cNvGraphicFramePr>
            <a:graphicFrameLocks noChangeAspect="1"/>
          </p:cNvGraphicFramePr>
          <p:nvPr>
            <p:extLst>
              <p:ext uri="{D42A27DB-BD31-4B8C-83A1-F6EECF244321}">
                <p14:modId xmlns:p14="http://schemas.microsoft.com/office/powerpoint/2010/main" val="1726268441"/>
              </p:ext>
            </p:extLst>
          </p:nvPr>
        </p:nvGraphicFramePr>
        <p:xfrm>
          <a:off x="492453" y="4114800"/>
          <a:ext cx="2555547" cy="986229"/>
        </p:xfrm>
        <a:graphic>
          <a:graphicData uri="http://schemas.openxmlformats.org/presentationml/2006/ole">
            <mc:AlternateContent xmlns:mc="http://schemas.openxmlformats.org/markup-compatibility/2006">
              <mc:Choice xmlns:v="urn:schemas-microsoft-com:vml" Requires="v">
                <p:oleObj spid="_x0000_s2123" name="Picture" r:id="rId6" imgW="6123960" imgH="4180680" progId="Word.Picture.8">
                  <p:embed/>
                </p:oleObj>
              </mc:Choice>
              <mc:Fallback>
                <p:oleObj name="Picture" r:id="rId6" imgW="6123960" imgH="4180680" progId="Word.Picture.8">
                  <p:embed/>
                  <p:pic>
                    <p:nvPicPr>
                      <p:cNvPr id="0" name=""/>
                      <p:cNvPicPr>
                        <a:picLocks noChangeAspect="1" noChangeArrowheads="1"/>
                      </p:cNvPicPr>
                      <p:nvPr/>
                    </p:nvPicPr>
                    <p:blipFill>
                      <a:blip r:embed="rId7"/>
                      <a:srcRect b="43439"/>
                      <a:stretch>
                        <a:fillRect/>
                      </a:stretch>
                    </p:blipFill>
                    <p:spPr bwMode="auto">
                      <a:xfrm>
                        <a:off x="492453" y="4114800"/>
                        <a:ext cx="2555547" cy="986229"/>
                      </a:xfrm>
                      <a:prstGeom prst="rect">
                        <a:avLst/>
                      </a:prstGeom>
                      <a:solidFill>
                        <a:schemeClr val="bg1"/>
                      </a:solidFill>
                      <a:ln>
                        <a:noFill/>
                      </a:ln>
                      <a:effectLst/>
                    </p:spPr>
                  </p:pic>
                </p:oleObj>
              </mc:Fallback>
            </mc:AlternateContent>
          </a:graphicData>
        </a:graphic>
      </p:graphicFrame>
      <p:pic>
        <p:nvPicPr>
          <p:cNvPr id="2081" name="Picture 33" descr="AMS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4108" y="837131"/>
            <a:ext cx="1822724" cy="878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859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www.assembla.com/spaces/prostate-rf-data-collector/documents/cOXMvU4lCr4yVOacwqjQXA/download/cOXMvU4lCr4yVOacwqjQX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http://www.assembla.com/spaces/prostate-rf-data-collector/documents/cOXMvU4lCr4yVOacwqjQXA/download/cOXMvU4lCr4yVOacwqjQX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807" t="17433" b="15420"/>
          <a:stretch/>
        </p:blipFill>
        <p:spPr>
          <a:xfrm>
            <a:off x="612775" y="3625511"/>
            <a:ext cx="2766178" cy="2185833"/>
          </a:xfrm>
          <a:prstGeom prst="rect">
            <a:avLst/>
          </a:prstGeom>
        </p:spPr>
      </p:pic>
      <p:sp>
        <p:nvSpPr>
          <p:cNvPr id="9" name="Title 8"/>
          <p:cNvSpPr>
            <a:spLocks noGrp="1"/>
          </p:cNvSpPr>
          <p:nvPr>
            <p:ph type="title"/>
          </p:nvPr>
        </p:nvSpPr>
        <p:spPr>
          <a:xfrm>
            <a:off x="77787" y="56515"/>
            <a:ext cx="8988425" cy="850106"/>
          </a:xfrm>
        </p:spPr>
        <p:txBody>
          <a:bodyPr>
            <a:noAutofit/>
          </a:bodyPr>
          <a:lstStyle/>
          <a:p>
            <a:r>
              <a:rPr lang="en-CA" dirty="0" smtClean="0"/>
              <a:t>Spinal interventions</a:t>
            </a:r>
            <a:endParaRPr lang="en-CA" sz="3600" dirty="0"/>
          </a:p>
        </p:txBody>
      </p:sp>
      <p:sp>
        <p:nvSpPr>
          <p:cNvPr id="10" name="TextBox 9"/>
          <p:cNvSpPr txBox="1"/>
          <p:nvPr/>
        </p:nvSpPr>
        <p:spPr>
          <a:xfrm>
            <a:off x="365234" y="914399"/>
            <a:ext cx="3598545" cy="2616101"/>
          </a:xfrm>
          <a:prstGeom prst="rect">
            <a:avLst/>
          </a:prstGeom>
          <a:noFill/>
        </p:spPr>
        <p:txBody>
          <a:bodyPr wrap="square" rtlCol="0">
            <a:spAutoFit/>
          </a:bodyPr>
          <a:lstStyle/>
          <a:p>
            <a:pPr>
              <a:spcBef>
                <a:spcPts val="600"/>
              </a:spcBef>
            </a:pPr>
            <a:r>
              <a:rPr lang="en-CA" sz="1600" b="1" dirty="0" smtClean="0"/>
              <a:t>US-guided Spinal Interventions</a:t>
            </a:r>
          </a:p>
          <a:p>
            <a:pPr marL="180975" indent="-180975">
              <a:spcBef>
                <a:spcPts val="600"/>
              </a:spcBef>
              <a:buFont typeface="Arial" pitchFamily="34" charset="0"/>
              <a:buChar char="•"/>
            </a:pPr>
            <a:r>
              <a:rPr lang="en-CA" sz="1600" dirty="0" smtClean="0"/>
              <a:t>Uses PLUS applications </a:t>
            </a:r>
            <a:r>
              <a:rPr lang="en-CA" sz="1600" i="1" dirty="0" err="1" smtClean="0"/>
              <a:t>fCal</a:t>
            </a:r>
            <a:r>
              <a:rPr lang="en-CA" sz="1600" dirty="0" smtClean="0"/>
              <a:t> and </a:t>
            </a:r>
            <a:r>
              <a:rPr lang="en-CA" sz="1600" i="1" dirty="0" err="1" smtClean="0"/>
              <a:t>PlusServer</a:t>
            </a:r>
            <a:r>
              <a:rPr lang="en-CA" sz="1600" dirty="0" smtClean="0"/>
              <a:t> </a:t>
            </a:r>
          </a:p>
          <a:p>
            <a:pPr marL="180975" indent="-180975">
              <a:spcBef>
                <a:spcPts val="600"/>
              </a:spcBef>
              <a:buFont typeface="Arial" pitchFamily="34" charset="0"/>
              <a:buChar char="•"/>
            </a:pPr>
            <a:r>
              <a:rPr lang="en-CA" sz="1600" dirty="0" smtClean="0"/>
              <a:t>Records tracked US images, reconstructs US volumes</a:t>
            </a:r>
          </a:p>
          <a:p>
            <a:pPr marL="180975" indent="-180975">
              <a:spcBef>
                <a:spcPts val="600"/>
              </a:spcBef>
              <a:buFont typeface="Arial" pitchFamily="34" charset="0"/>
              <a:buChar char="•"/>
            </a:pPr>
            <a:r>
              <a:rPr lang="en-CA" sz="1600" dirty="0" smtClean="0"/>
              <a:t>Needle guidance using the built 3D model and live US</a:t>
            </a:r>
          </a:p>
          <a:p>
            <a:pPr marL="180975" indent="-180975">
              <a:spcBef>
                <a:spcPts val="600"/>
              </a:spcBef>
              <a:buFont typeface="Arial" pitchFamily="34" charset="0"/>
              <a:buChar char="•"/>
            </a:pPr>
            <a:r>
              <a:rPr lang="en-US" sz="1600" dirty="0" smtClean="0"/>
              <a:t>Serves registration of CT-atlas to tracked US </a:t>
            </a:r>
            <a:endParaRPr lang="en-CA" sz="1600" dirty="0" smtClean="0"/>
          </a:p>
        </p:txBody>
      </p:sp>
      <p:sp>
        <p:nvSpPr>
          <p:cNvPr id="14" name="TextBox 13"/>
          <p:cNvSpPr txBox="1"/>
          <p:nvPr/>
        </p:nvSpPr>
        <p:spPr>
          <a:xfrm>
            <a:off x="155575" y="5867565"/>
            <a:ext cx="8843612" cy="276999"/>
          </a:xfrm>
          <a:prstGeom prst="rect">
            <a:avLst/>
          </a:prstGeom>
          <a:noFill/>
        </p:spPr>
        <p:txBody>
          <a:bodyPr wrap="square" rtlCol="0">
            <a:spAutoFit/>
          </a:bodyPr>
          <a:lstStyle/>
          <a:p>
            <a:pPr algn="ctr"/>
            <a:r>
              <a:rPr lang="en-CA" sz="1200" b="1" dirty="0"/>
              <a:t>UBC: </a:t>
            </a:r>
            <a:r>
              <a:rPr lang="en-CA" sz="1200" b="1" dirty="0"/>
              <a:t>P. Abolmaesumi, R. Rohling, A. </a:t>
            </a:r>
            <a:r>
              <a:rPr lang="en-CA" sz="1200" b="1" dirty="0" err="1"/>
              <a:t>Rasoulian</a:t>
            </a:r>
            <a:r>
              <a:rPr lang="en-CA" sz="1200" b="1" dirty="0"/>
              <a:t>, S. </a:t>
            </a:r>
            <a:r>
              <a:rPr lang="en-CA" sz="1200" b="1" dirty="0" err="1"/>
              <a:t>Sojoudi</a:t>
            </a:r>
            <a:r>
              <a:rPr lang="en-CA" sz="1200" b="1" dirty="0"/>
              <a:t>, I. </a:t>
            </a:r>
            <a:r>
              <a:rPr lang="en-CA" sz="1200" b="1" dirty="0" err="1" smtClean="0"/>
              <a:t>Hacihaloglu</a:t>
            </a:r>
            <a:r>
              <a:rPr lang="en-CA" sz="1200" b="1" dirty="0" smtClean="0"/>
              <a:t>;  Queen’s</a:t>
            </a:r>
            <a:r>
              <a:rPr lang="en-CA" sz="1200" b="1" dirty="0" smtClean="0"/>
              <a:t>: P. Mousavi, S. </a:t>
            </a:r>
            <a:r>
              <a:rPr lang="en-CA" sz="1200" b="1" dirty="0" err="1"/>
              <a:t>Nagpal</a:t>
            </a:r>
            <a:r>
              <a:rPr lang="en-CA" sz="1200" b="1" dirty="0"/>
              <a:t> , T. Ungi. </a:t>
            </a:r>
            <a:endParaRPr lang="en-CA" sz="1600" b="1" dirty="0"/>
          </a:p>
        </p:txBody>
      </p:sp>
      <p:sp>
        <p:nvSpPr>
          <p:cNvPr id="2" name="TextBox 1"/>
          <p:cNvSpPr txBox="1"/>
          <p:nvPr/>
        </p:nvSpPr>
        <p:spPr>
          <a:xfrm>
            <a:off x="6501202" y="1031240"/>
            <a:ext cx="2185598" cy="276999"/>
          </a:xfrm>
          <a:prstGeom prst="rect">
            <a:avLst/>
          </a:prstGeom>
          <a:noFill/>
        </p:spPr>
        <p:txBody>
          <a:bodyPr wrap="none" rtlCol="0">
            <a:spAutoFit/>
          </a:bodyPr>
          <a:lstStyle/>
          <a:p>
            <a:r>
              <a:rPr lang="en-CA" sz="1200" dirty="0" err="1" smtClean="0">
                <a:solidFill>
                  <a:schemeClr val="bg1"/>
                </a:solidFill>
              </a:rPr>
              <a:t>Reslice</a:t>
            </a:r>
            <a:r>
              <a:rPr lang="en-CA" sz="1200" dirty="0" smtClean="0">
                <a:solidFill>
                  <a:schemeClr val="bg1"/>
                </a:solidFill>
              </a:rPr>
              <a:t> of reconstructed volume</a:t>
            </a:r>
            <a:endParaRPr lang="en-CA" sz="1200" dirty="0">
              <a:solidFill>
                <a:schemeClr val="bg1"/>
              </a:solidFill>
            </a:endParaRPr>
          </a:p>
        </p:txBody>
      </p:sp>
      <p:pic>
        <p:nvPicPr>
          <p:cNvPr id="3074" name="Picture 2" descr="C:\Users\gabor\AppData\Local\Microsoft\Windows\Temporary Internet Files\Content.Outlook\S3BUC4ER\for Gabor Atlas G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447" y="1031240"/>
            <a:ext cx="5182743" cy="4320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dl.dropbox.com/u/4035790/UBC%20Brand%20Assets/UBC_signatures2012/4_logo/1_blue282/rgb/s4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1885" y="808396"/>
            <a:ext cx="753515" cy="10253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6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4" y="76200"/>
            <a:ext cx="8531225" cy="815347"/>
          </a:xfrm>
        </p:spPr>
        <p:txBody>
          <a:bodyPr/>
          <a:lstStyle/>
          <a:p>
            <a:r>
              <a:rPr lang="en-CA" sz="3200" dirty="0" smtClean="0"/>
              <a:t>Perk Tutor training platform</a:t>
            </a:r>
            <a:endParaRPr lang="en-CA" sz="3200" dirty="0"/>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4400" y="1066800"/>
            <a:ext cx="3962400" cy="270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40668" y="5769498"/>
            <a:ext cx="3208032" cy="461665"/>
          </a:xfrm>
          <a:prstGeom prst="rect">
            <a:avLst/>
          </a:prstGeom>
        </p:spPr>
        <p:txBody>
          <a:bodyPr wrap="square">
            <a:spAutoFit/>
          </a:bodyPr>
          <a:lstStyle/>
          <a:p>
            <a:r>
              <a:rPr lang="en-US" sz="1200" b="1" dirty="0" smtClean="0">
                <a:solidFill>
                  <a:srgbClr val="0000CC"/>
                </a:solidFill>
              </a:rPr>
              <a:t>Ungi </a:t>
            </a:r>
            <a:r>
              <a:rPr lang="en-US" sz="1200" b="1" i="1" dirty="0" smtClean="0">
                <a:solidFill>
                  <a:srgbClr val="0000CC"/>
                </a:solidFill>
              </a:rPr>
              <a:t>et al.</a:t>
            </a:r>
            <a:r>
              <a:rPr lang="en-US" sz="1200" b="1" dirty="0" smtClean="0">
                <a:solidFill>
                  <a:srgbClr val="0000CC"/>
                </a:solidFill>
              </a:rPr>
              <a:t>, </a:t>
            </a:r>
            <a:r>
              <a:rPr lang="en-US" sz="1200" b="1" dirty="0">
                <a:solidFill>
                  <a:srgbClr val="0000CC"/>
                </a:solidFill>
              </a:rPr>
              <a:t>IEEE Trans Biomed </a:t>
            </a:r>
            <a:r>
              <a:rPr lang="en-US" sz="1200" b="1" dirty="0" smtClean="0">
                <a:solidFill>
                  <a:srgbClr val="0000CC"/>
                </a:solidFill>
              </a:rPr>
              <a:t>Eng, 2012</a:t>
            </a:r>
          </a:p>
          <a:p>
            <a:r>
              <a:rPr lang="en-US" sz="1200" b="1" dirty="0" smtClean="0">
                <a:solidFill>
                  <a:srgbClr val="0000CC"/>
                </a:solidFill>
              </a:rPr>
              <a:t>Moult </a:t>
            </a:r>
            <a:r>
              <a:rPr lang="en-US" sz="1200" b="1" i="1" dirty="0">
                <a:solidFill>
                  <a:srgbClr val="0000CC"/>
                </a:solidFill>
              </a:rPr>
              <a:t>et al.</a:t>
            </a:r>
            <a:r>
              <a:rPr lang="en-US" sz="1200" b="1" dirty="0">
                <a:solidFill>
                  <a:srgbClr val="0000CC"/>
                </a:solidFill>
              </a:rPr>
              <a:t>, </a:t>
            </a:r>
            <a:r>
              <a:rPr lang="en-US" sz="1200" b="1" dirty="0" smtClean="0">
                <a:solidFill>
                  <a:srgbClr val="0000CC"/>
                </a:solidFill>
              </a:rPr>
              <a:t>IJCARS, 2013</a:t>
            </a:r>
          </a:p>
        </p:txBody>
      </p:sp>
      <p:sp>
        <p:nvSpPr>
          <p:cNvPr id="6" name="Rectangle 5"/>
          <p:cNvSpPr/>
          <p:nvPr/>
        </p:nvSpPr>
        <p:spPr>
          <a:xfrm>
            <a:off x="4743450" y="4013566"/>
            <a:ext cx="4042416" cy="1323439"/>
          </a:xfrm>
          <a:prstGeom prst="rect">
            <a:avLst/>
          </a:prstGeom>
        </p:spPr>
        <p:txBody>
          <a:bodyPr wrap="square">
            <a:spAutoFit/>
          </a:bodyPr>
          <a:lstStyle/>
          <a:p>
            <a:pPr marL="180975" indent="-180975">
              <a:buFont typeface="Arial" pitchFamily="34" charset="0"/>
              <a:buChar char="•"/>
            </a:pPr>
            <a:r>
              <a:rPr lang="en-CA" sz="1600" dirty="0" smtClean="0"/>
              <a:t>Simulated training on phantoms</a:t>
            </a:r>
          </a:p>
          <a:p>
            <a:pPr marL="180975" indent="-180975">
              <a:buFont typeface="Arial" pitchFamily="34" charset="0"/>
              <a:buChar char="•"/>
            </a:pPr>
            <a:r>
              <a:rPr lang="en-US" sz="1600" dirty="0" smtClean="0"/>
              <a:t>Quantitate skill acquisition and retention</a:t>
            </a:r>
          </a:p>
          <a:p>
            <a:pPr marL="180975" indent="-180975">
              <a:buFont typeface="Arial" pitchFamily="34" charset="0"/>
              <a:buChar char="•"/>
            </a:pPr>
            <a:r>
              <a:rPr lang="en-US" sz="1600" dirty="0" smtClean="0"/>
              <a:t>Performance metrics</a:t>
            </a:r>
          </a:p>
          <a:p>
            <a:pPr marL="180975" indent="-180975">
              <a:buFont typeface="Arial" pitchFamily="34" charset="0"/>
              <a:buChar char="•"/>
            </a:pPr>
            <a:r>
              <a:rPr lang="en-US" sz="1600" dirty="0" smtClean="0"/>
              <a:t>Open </a:t>
            </a:r>
            <a:r>
              <a:rPr lang="en-US" sz="1600" dirty="0"/>
              <a:t>source software and hardware platform </a:t>
            </a:r>
            <a:endParaRPr lang="en-CA" sz="1600" dirty="0"/>
          </a:p>
        </p:txBody>
      </p:sp>
      <p:pic>
        <p:nvPicPr>
          <p:cNvPr id="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57200" y="1066800"/>
            <a:ext cx="4105275" cy="2437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8200" y="3670636"/>
            <a:ext cx="3733800" cy="2255520"/>
          </a:xfrm>
          <a:prstGeom prst="rect">
            <a:avLst/>
          </a:prstGeom>
          <a:noFill/>
          <a:ln>
            <a:noFill/>
          </a:ln>
          <a:effectLst/>
          <a:extLst/>
        </p:spPr>
      </p:pic>
      <p:pic>
        <p:nvPicPr>
          <p:cNvPr id="4100" name="Picture 4" descr="http://www.queensu.ca/sites/default/files/assets/pages/QueensLogo_colou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0424" y="762000"/>
            <a:ext cx="1143000" cy="869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4943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533400" y="0"/>
            <a:ext cx="8229600" cy="802873"/>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Typical delivery times</a:t>
            </a:r>
          </a:p>
        </p:txBody>
      </p:sp>
      <p:cxnSp>
        <p:nvCxnSpPr>
          <p:cNvPr id="13" name="Straight Connector 12"/>
          <p:cNvCxnSpPr/>
          <p:nvPr/>
        </p:nvCxnSpPr>
        <p:spPr>
          <a:xfrm>
            <a:off x="2733141" y="3430033"/>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33141" y="5468157"/>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58712" y="1066800"/>
            <a:ext cx="0" cy="4876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67319" y="786651"/>
            <a:ext cx="1834128" cy="307777"/>
          </a:xfrm>
          <a:prstGeom prst="rect">
            <a:avLst/>
          </a:prstGeom>
          <a:noFill/>
        </p:spPr>
        <p:txBody>
          <a:bodyPr wrap="square" rtlCol="0">
            <a:spAutoFit/>
          </a:bodyPr>
          <a:lstStyle/>
          <a:p>
            <a:pPr algn="ctr"/>
            <a:r>
              <a:rPr lang="en-US" sz="1400" dirty="0" smtClean="0"/>
              <a:t>Idea / first contact</a:t>
            </a:r>
            <a:endParaRPr lang="en-US" sz="1400" dirty="0"/>
          </a:p>
        </p:txBody>
      </p:sp>
      <p:cxnSp>
        <p:nvCxnSpPr>
          <p:cNvPr id="20" name="Straight Connector 19"/>
          <p:cNvCxnSpPr/>
          <p:nvPr/>
        </p:nvCxnSpPr>
        <p:spPr>
          <a:xfrm>
            <a:off x="2733141" y="4492369"/>
            <a:ext cx="598693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169" y="5266492"/>
            <a:ext cx="2133918" cy="677108"/>
          </a:xfrm>
          <a:prstGeom prst="rect">
            <a:avLst/>
          </a:prstGeom>
          <a:noFill/>
        </p:spPr>
        <p:txBody>
          <a:bodyPr wrap="none" rtlCol="0">
            <a:spAutoFit/>
          </a:bodyPr>
          <a:lstStyle/>
          <a:p>
            <a:r>
              <a:rPr lang="en-US" dirty="0" smtClean="0"/>
              <a:t>BWH brain surgery</a:t>
            </a:r>
          </a:p>
          <a:p>
            <a:r>
              <a:rPr lang="en-US" sz="1000" dirty="0"/>
              <a:t>(new </a:t>
            </a:r>
            <a:r>
              <a:rPr lang="en-US" sz="1000" dirty="0" smtClean="0"/>
              <a:t>tracking device</a:t>
            </a:r>
            <a:r>
              <a:rPr lang="en-US" sz="1000" dirty="0"/>
              <a:t>, </a:t>
            </a:r>
            <a:r>
              <a:rPr lang="en-US" sz="1000" dirty="0" smtClean="0"/>
              <a:t/>
            </a:r>
            <a:br>
              <a:rPr lang="en-US" sz="1000" dirty="0" smtClean="0"/>
            </a:br>
            <a:r>
              <a:rPr lang="en-US" sz="1000" dirty="0" smtClean="0"/>
              <a:t>some experience with </a:t>
            </a:r>
            <a:r>
              <a:rPr lang="en-US" sz="1000" dirty="0"/>
              <a:t>PLUS</a:t>
            </a:r>
            <a:r>
              <a:rPr lang="en-US" sz="1000" dirty="0" smtClean="0"/>
              <a:t>)</a:t>
            </a:r>
            <a:endParaRPr lang="en-US" sz="1000" dirty="0"/>
          </a:p>
        </p:txBody>
      </p:sp>
      <p:sp>
        <p:nvSpPr>
          <p:cNvPr id="22" name="TextBox 21"/>
          <p:cNvSpPr txBox="1"/>
          <p:nvPr/>
        </p:nvSpPr>
        <p:spPr>
          <a:xfrm>
            <a:off x="2409223" y="5541552"/>
            <a:ext cx="734496" cy="261610"/>
          </a:xfrm>
          <a:prstGeom prst="rect">
            <a:avLst/>
          </a:prstGeom>
          <a:noFill/>
        </p:spPr>
        <p:txBody>
          <a:bodyPr wrap="none" rtlCol="0">
            <a:spAutoFit/>
          </a:bodyPr>
          <a:lstStyle/>
          <a:p>
            <a:r>
              <a:rPr lang="en-US" sz="1050" dirty="0" smtClean="0"/>
              <a:t>2012 Nov</a:t>
            </a:r>
            <a:endParaRPr lang="en-US" sz="1050" dirty="0"/>
          </a:p>
        </p:txBody>
      </p:sp>
      <p:cxnSp>
        <p:nvCxnSpPr>
          <p:cNvPr id="23" name="Straight Connector 22"/>
          <p:cNvCxnSpPr/>
          <p:nvPr/>
        </p:nvCxnSpPr>
        <p:spPr>
          <a:xfrm>
            <a:off x="36908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052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5196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25883" y="5541552"/>
            <a:ext cx="699230" cy="253916"/>
          </a:xfrm>
          <a:prstGeom prst="rect">
            <a:avLst/>
          </a:prstGeom>
          <a:noFill/>
        </p:spPr>
        <p:txBody>
          <a:bodyPr wrap="none" rtlCol="0">
            <a:spAutoFit/>
          </a:bodyPr>
          <a:lstStyle/>
          <a:p>
            <a:r>
              <a:rPr lang="en-US" sz="1050" dirty="0" smtClean="0"/>
              <a:t>2012 Dec</a:t>
            </a:r>
            <a:endParaRPr lang="en-US" sz="1050" dirty="0"/>
          </a:p>
        </p:txBody>
      </p:sp>
      <p:sp>
        <p:nvSpPr>
          <p:cNvPr id="27" name="Rectangle 26"/>
          <p:cNvSpPr/>
          <p:nvPr/>
        </p:nvSpPr>
        <p:spPr>
          <a:xfrm>
            <a:off x="2899903" y="5294444"/>
            <a:ext cx="1570924" cy="338554"/>
          </a:xfrm>
          <a:prstGeom prst="rect">
            <a:avLst/>
          </a:prstGeom>
        </p:spPr>
        <p:txBody>
          <a:bodyPr wrap="square">
            <a:spAutoFit/>
          </a:bodyPr>
          <a:lstStyle/>
          <a:p>
            <a:pPr algn="ctr"/>
            <a:r>
              <a:rPr lang="en-US" sz="800" dirty="0"/>
              <a:t>adding </a:t>
            </a:r>
            <a:r>
              <a:rPr lang="en-US" sz="800" dirty="0" err="1"/>
              <a:t>BrainLab</a:t>
            </a:r>
            <a:r>
              <a:rPr lang="en-US" sz="800" dirty="0"/>
              <a:t> as a tracker device, system setup, calibration</a:t>
            </a:r>
          </a:p>
        </p:txBody>
      </p:sp>
      <p:sp>
        <p:nvSpPr>
          <p:cNvPr id="28" name="Oval 27"/>
          <p:cNvSpPr/>
          <p:nvPr/>
        </p:nvSpPr>
        <p:spPr>
          <a:xfrm>
            <a:off x="2670995" y="5366677"/>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7655" y="5372907"/>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p:cNvSpPr txBox="1"/>
          <p:nvPr/>
        </p:nvSpPr>
        <p:spPr>
          <a:xfrm>
            <a:off x="114169" y="4302827"/>
            <a:ext cx="2351926" cy="677108"/>
          </a:xfrm>
          <a:prstGeom prst="rect">
            <a:avLst/>
          </a:prstGeom>
          <a:noFill/>
        </p:spPr>
        <p:txBody>
          <a:bodyPr wrap="none" rtlCol="0">
            <a:spAutoFit/>
          </a:bodyPr>
          <a:lstStyle/>
          <a:p>
            <a:r>
              <a:rPr lang="en-US" dirty="0" smtClean="0"/>
              <a:t>BWH prostate biopsy</a:t>
            </a:r>
          </a:p>
          <a:p>
            <a:r>
              <a:rPr lang="en-US" sz="1000" dirty="0" smtClean="0"/>
              <a:t>(new imaging device, </a:t>
            </a:r>
            <a:br>
              <a:rPr lang="en-US" sz="1000" dirty="0" smtClean="0"/>
            </a:br>
            <a:r>
              <a:rPr lang="en-US" sz="1000" dirty="0" smtClean="0"/>
              <a:t>first project with PLUS)</a:t>
            </a:r>
            <a:endParaRPr lang="en-US" sz="1000" dirty="0"/>
          </a:p>
        </p:txBody>
      </p:sp>
      <p:sp>
        <p:nvSpPr>
          <p:cNvPr id="31" name="TextBox 30"/>
          <p:cNvSpPr txBox="1"/>
          <p:nvPr/>
        </p:nvSpPr>
        <p:spPr>
          <a:xfrm>
            <a:off x="2409223" y="4577887"/>
            <a:ext cx="742511" cy="253916"/>
          </a:xfrm>
          <a:prstGeom prst="rect">
            <a:avLst/>
          </a:prstGeom>
          <a:noFill/>
        </p:spPr>
        <p:txBody>
          <a:bodyPr wrap="none" rtlCol="0">
            <a:spAutoFit/>
          </a:bodyPr>
          <a:lstStyle/>
          <a:p>
            <a:r>
              <a:rPr lang="en-US" sz="1050" dirty="0" smtClean="0"/>
              <a:t>2012 June</a:t>
            </a:r>
            <a:endParaRPr lang="en-US" sz="1050" dirty="0"/>
          </a:p>
        </p:txBody>
      </p:sp>
      <p:sp>
        <p:nvSpPr>
          <p:cNvPr id="32" name="TextBox 31"/>
          <p:cNvSpPr txBox="1"/>
          <p:nvPr/>
        </p:nvSpPr>
        <p:spPr>
          <a:xfrm>
            <a:off x="4224271" y="4577887"/>
            <a:ext cx="696024" cy="253916"/>
          </a:xfrm>
          <a:prstGeom prst="rect">
            <a:avLst/>
          </a:prstGeom>
          <a:noFill/>
        </p:spPr>
        <p:txBody>
          <a:bodyPr wrap="none" rtlCol="0">
            <a:spAutoFit/>
          </a:bodyPr>
          <a:lstStyle/>
          <a:p>
            <a:r>
              <a:rPr lang="en-US" sz="1050" dirty="0" smtClean="0"/>
              <a:t>2012 July</a:t>
            </a:r>
            <a:endParaRPr lang="en-US" sz="1050" dirty="0"/>
          </a:p>
        </p:txBody>
      </p:sp>
      <p:sp>
        <p:nvSpPr>
          <p:cNvPr id="33" name="Rectangle 32"/>
          <p:cNvSpPr/>
          <p:nvPr/>
        </p:nvSpPr>
        <p:spPr>
          <a:xfrm>
            <a:off x="3115296" y="4317469"/>
            <a:ext cx="1160648" cy="338554"/>
          </a:xfrm>
          <a:prstGeom prst="rect">
            <a:avLst/>
          </a:prstGeom>
        </p:spPr>
        <p:txBody>
          <a:bodyPr wrap="square">
            <a:spAutoFit/>
          </a:bodyPr>
          <a:lstStyle/>
          <a:p>
            <a:pPr algn="ctr"/>
            <a:r>
              <a:rPr lang="en-US" sz="800" dirty="0"/>
              <a:t>adding </a:t>
            </a:r>
            <a:r>
              <a:rPr lang="en-US" sz="800" dirty="0" smtClean="0"/>
              <a:t>BK ultrasound as an imaging device</a:t>
            </a:r>
            <a:endParaRPr lang="en-US" sz="800" dirty="0"/>
          </a:p>
        </p:txBody>
      </p:sp>
      <p:sp>
        <p:nvSpPr>
          <p:cNvPr id="34" name="Oval 33"/>
          <p:cNvSpPr/>
          <p:nvPr/>
        </p:nvSpPr>
        <p:spPr>
          <a:xfrm>
            <a:off x="2670995" y="4403012"/>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486043" y="4409242"/>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8211952" y="4039446"/>
            <a:ext cx="8558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37" name="TextBox 36"/>
          <p:cNvSpPr txBox="1"/>
          <p:nvPr/>
        </p:nvSpPr>
        <p:spPr>
          <a:xfrm>
            <a:off x="7729471" y="4561309"/>
            <a:ext cx="1095172" cy="253916"/>
          </a:xfrm>
          <a:prstGeom prst="rect">
            <a:avLst/>
          </a:prstGeom>
          <a:noFill/>
        </p:spPr>
        <p:txBody>
          <a:bodyPr wrap="none" rtlCol="0">
            <a:spAutoFit/>
          </a:bodyPr>
          <a:lstStyle/>
          <a:p>
            <a:pPr algn="ctr"/>
            <a:r>
              <a:rPr lang="en-US" sz="1050" dirty="0" smtClean="0"/>
              <a:t>2012 September</a:t>
            </a:r>
            <a:endParaRPr lang="en-US" sz="1050" dirty="0"/>
          </a:p>
        </p:txBody>
      </p:sp>
      <p:sp>
        <p:nvSpPr>
          <p:cNvPr id="38" name="TextBox 37"/>
          <p:cNvSpPr txBox="1"/>
          <p:nvPr/>
        </p:nvSpPr>
        <p:spPr>
          <a:xfrm>
            <a:off x="114169" y="3237554"/>
            <a:ext cx="2437527" cy="523220"/>
          </a:xfrm>
          <a:prstGeom prst="rect">
            <a:avLst/>
          </a:prstGeom>
          <a:noFill/>
        </p:spPr>
        <p:txBody>
          <a:bodyPr wrap="none" rtlCol="0">
            <a:spAutoFit/>
          </a:bodyPr>
          <a:lstStyle/>
          <a:p>
            <a:r>
              <a:rPr lang="en-US" dirty="0" smtClean="0"/>
              <a:t>Queen’s nephrostomy</a:t>
            </a:r>
          </a:p>
          <a:p>
            <a:r>
              <a:rPr lang="en-US" sz="1000" dirty="0" smtClean="0"/>
              <a:t>(new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39" name="Rectangle 38"/>
          <p:cNvSpPr/>
          <p:nvPr/>
        </p:nvSpPr>
        <p:spPr>
          <a:xfrm>
            <a:off x="2870411" y="3257408"/>
            <a:ext cx="650396" cy="338554"/>
          </a:xfrm>
          <a:prstGeom prst="rect">
            <a:avLst/>
          </a:prstGeom>
        </p:spPr>
        <p:txBody>
          <a:bodyPr wrap="square">
            <a:spAutoFit/>
          </a:bodyPr>
          <a:lstStyle/>
          <a:p>
            <a:pPr algn="ctr"/>
            <a:r>
              <a:rPr lang="en-US" sz="800" dirty="0" smtClean="0"/>
              <a:t>Ordering phantom</a:t>
            </a:r>
            <a:endParaRPr lang="en-US" sz="800" dirty="0"/>
          </a:p>
        </p:txBody>
      </p:sp>
      <p:sp>
        <p:nvSpPr>
          <p:cNvPr id="40" name="Oval 39"/>
          <p:cNvSpPr/>
          <p:nvPr/>
        </p:nvSpPr>
        <p:spPr>
          <a:xfrm>
            <a:off x="2670995" y="333773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80331" y="3346886"/>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3674287" y="334396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4548429" y="5034646"/>
            <a:ext cx="11606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44" name="Rectangle 43"/>
          <p:cNvSpPr/>
          <p:nvPr/>
        </p:nvSpPr>
        <p:spPr>
          <a:xfrm>
            <a:off x="3696902" y="3011333"/>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45" name="Rectangle 44"/>
          <p:cNvSpPr/>
          <p:nvPr/>
        </p:nvSpPr>
        <p:spPr>
          <a:xfrm>
            <a:off x="2690773" y="3617945"/>
            <a:ext cx="1076298" cy="461665"/>
          </a:xfrm>
          <a:prstGeom prst="rect">
            <a:avLst/>
          </a:prstGeom>
        </p:spPr>
        <p:txBody>
          <a:bodyPr wrap="square">
            <a:spAutoFit/>
          </a:bodyPr>
          <a:lstStyle/>
          <a:p>
            <a:pPr algn="ctr"/>
            <a:r>
              <a:rPr lang="en-US" sz="800" dirty="0" smtClean="0"/>
              <a:t>Phantom imaging, hardware setup, scene setup (1 day)</a:t>
            </a:r>
            <a:endParaRPr lang="en-US" sz="800" dirty="0"/>
          </a:p>
        </p:txBody>
      </p:sp>
      <p:cxnSp>
        <p:nvCxnSpPr>
          <p:cNvPr id="46" name="Straight Connector 45"/>
          <p:cNvCxnSpPr/>
          <p:nvPr/>
        </p:nvCxnSpPr>
        <p:spPr>
          <a:xfrm>
            <a:off x="2733141" y="1486089"/>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14169" y="1284424"/>
            <a:ext cx="2247731" cy="523220"/>
          </a:xfrm>
          <a:prstGeom prst="rect">
            <a:avLst/>
          </a:prstGeom>
          <a:noFill/>
        </p:spPr>
        <p:txBody>
          <a:bodyPr wrap="none" rtlCol="0">
            <a:spAutoFit/>
          </a:bodyPr>
          <a:lstStyle/>
          <a:p>
            <a:r>
              <a:rPr lang="en-US" dirty="0" smtClean="0"/>
              <a:t>Generic tracked US</a:t>
            </a:r>
          </a:p>
          <a:p>
            <a:r>
              <a:rPr lang="en-US" sz="1000" dirty="0" smtClean="0"/>
              <a:t>(no new devices, </a:t>
            </a:r>
            <a:r>
              <a:rPr lang="en-US" sz="1000" dirty="0" err="1" smtClean="0"/>
              <a:t>SlicerIGT</a:t>
            </a:r>
            <a:r>
              <a:rPr lang="en-US" sz="1000" dirty="0" smtClean="0"/>
              <a:t> expert team)</a:t>
            </a:r>
            <a:endParaRPr lang="en-US" sz="1000" dirty="0"/>
          </a:p>
        </p:txBody>
      </p:sp>
      <p:sp>
        <p:nvSpPr>
          <p:cNvPr id="48" name="Rectangle 47"/>
          <p:cNvSpPr/>
          <p:nvPr/>
        </p:nvSpPr>
        <p:spPr>
          <a:xfrm>
            <a:off x="2313987" y="1703034"/>
            <a:ext cx="1555918" cy="461665"/>
          </a:xfrm>
          <a:prstGeom prst="rect">
            <a:avLst/>
          </a:prstGeom>
        </p:spPr>
        <p:txBody>
          <a:bodyPr wrap="square">
            <a:spAutoFit/>
          </a:bodyPr>
          <a:lstStyle/>
          <a:p>
            <a:pPr algn="ctr"/>
            <a:r>
              <a:rPr lang="en-US" sz="800" dirty="0" smtClean="0"/>
              <a:t>Hardware setup (1 day)</a:t>
            </a:r>
          </a:p>
          <a:p>
            <a:pPr algn="ctr"/>
            <a:r>
              <a:rPr lang="en-US" sz="800" dirty="0" smtClean="0"/>
              <a:t>Calibration (1 day)</a:t>
            </a:r>
          </a:p>
          <a:p>
            <a:pPr algn="ctr"/>
            <a:r>
              <a:rPr lang="en-US" sz="800" dirty="0" smtClean="0"/>
              <a:t>Slicer scene setup (1 day)</a:t>
            </a:r>
            <a:endParaRPr lang="en-US" sz="800" dirty="0"/>
          </a:p>
        </p:txBody>
      </p:sp>
      <p:sp>
        <p:nvSpPr>
          <p:cNvPr id="49" name="Oval 48"/>
          <p:cNvSpPr/>
          <p:nvPr/>
        </p:nvSpPr>
        <p:spPr>
          <a:xfrm>
            <a:off x="2670995" y="138460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63891" y="139083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2797323" y="1062335"/>
            <a:ext cx="1160648" cy="338554"/>
          </a:xfrm>
          <a:prstGeom prst="rect">
            <a:avLst/>
          </a:prstGeom>
        </p:spPr>
        <p:txBody>
          <a:bodyPr wrap="square">
            <a:spAutoFit/>
          </a:bodyPr>
          <a:lstStyle/>
          <a:p>
            <a:r>
              <a:rPr lang="en-US" sz="800" b="1" dirty="0" smtClean="0"/>
              <a:t>First</a:t>
            </a:r>
            <a:br>
              <a:rPr lang="en-US" sz="800" b="1" dirty="0" smtClean="0"/>
            </a:br>
            <a:r>
              <a:rPr lang="en-US" sz="800" b="1" dirty="0" smtClean="0"/>
              <a:t>phantom experiment</a:t>
            </a:r>
            <a:endParaRPr lang="en-US" sz="800" b="1" dirty="0"/>
          </a:p>
        </p:txBody>
      </p:sp>
      <p:sp>
        <p:nvSpPr>
          <p:cNvPr id="52" name="TextBox 51"/>
          <p:cNvSpPr txBox="1"/>
          <p:nvPr/>
        </p:nvSpPr>
        <p:spPr>
          <a:xfrm>
            <a:off x="4058119" y="782172"/>
            <a:ext cx="1094304" cy="307777"/>
          </a:xfrm>
          <a:prstGeom prst="rect">
            <a:avLst/>
          </a:prstGeom>
          <a:noFill/>
        </p:spPr>
        <p:txBody>
          <a:bodyPr wrap="square" rtlCol="0">
            <a:spAutoFit/>
          </a:bodyPr>
          <a:lstStyle/>
          <a:p>
            <a:pPr algn="ctr"/>
            <a:r>
              <a:rPr lang="en-US" sz="1400" dirty="0" smtClean="0"/>
              <a:t>4 weeks</a:t>
            </a:r>
            <a:endParaRPr lang="en-US" sz="1400" dirty="0"/>
          </a:p>
        </p:txBody>
      </p:sp>
      <p:sp>
        <p:nvSpPr>
          <p:cNvPr id="53" name="TextBox 52"/>
          <p:cNvSpPr txBox="1"/>
          <p:nvPr/>
        </p:nvSpPr>
        <p:spPr>
          <a:xfrm>
            <a:off x="3120045" y="779222"/>
            <a:ext cx="1094304" cy="307777"/>
          </a:xfrm>
          <a:prstGeom prst="rect">
            <a:avLst/>
          </a:prstGeom>
          <a:noFill/>
        </p:spPr>
        <p:txBody>
          <a:bodyPr wrap="square" rtlCol="0">
            <a:spAutoFit/>
          </a:bodyPr>
          <a:lstStyle/>
          <a:p>
            <a:pPr algn="ctr"/>
            <a:r>
              <a:rPr lang="en-US" sz="1400" dirty="0" smtClean="0"/>
              <a:t>2 weeks</a:t>
            </a:r>
            <a:endParaRPr lang="en-US" sz="1400" dirty="0"/>
          </a:p>
        </p:txBody>
      </p:sp>
      <p:sp>
        <p:nvSpPr>
          <p:cNvPr id="54" name="TextBox 53"/>
          <p:cNvSpPr txBox="1"/>
          <p:nvPr/>
        </p:nvSpPr>
        <p:spPr>
          <a:xfrm>
            <a:off x="4963328" y="779221"/>
            <a:ext cx="1094304" cy="307777"/>
          </a:xfrm>
          <a:prstGeom prst="rect">
            <a:avLst/>
          </a:prstGeom>
          <a:noFill/>
        </p:spPr>
        <p:txBody>
          <a:bodyPr wrap="square" rtlCol="0">
            <a:spAutoFit/>
          </a:bodyPr>
          <a:lstStyle/>
          <a:p>
            <a:pPr algn="ctr"/>
            <a:r>
              <a:rPr lang="en-US" sz="1400" dirty="0" smtClean="0"/>
              <a:t>6 weeks</a:t>
            </a:r>
            <a:endParaRPr lang="en-US" sz="1400" dirty="0"/>
          </a:p>
        </p:txBody>
      </p:sp>
      <p:cxnSp>
        <p:nvCxnSpPr>
          <p:cNvPr id="55" name="Straight Connector 54"/>
          <p:cNvCxnSpPr/>
          <p:nvPr/>
        </p:nvCxnSpPr>
        <p:spPr>
          <a:xfrm>
            <a:off x="64340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484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886919" y="782172"/>
            <a:ext cx="1094304" cy="307777"/>
          </a:xfrm>
          <a:prstGeom prst="rect">
            <a:avLst/>
          </a:prstGeom>
          <a:noFill/>
        </p:spPr>
        <p:txBody>
          <a:bodyPr wrap="square" rtlCol="0">
            <a:spAutoFit/>
          </a:bodyPr>
          <a:lstStyle/>
          <a:p>
            <a:pPr algn="ctr"/>
            <a:r>
              <a:rPr lang="en-US" sz="1400" dirty="0" smtClean="0"/>
              <a:t>8 weeks</a:t>
            </a:r>
            <a:endParaRPr lang="en-US" sz="1400" dirty="0"/>
          </a:p>
        </p:txBody>
      </p:sp>
      <p:sp>
        <p:nvSpPr>
          <p:cNvPr id="58" name="TextBox 57"/>
          <p:cNvSpPr txBox="1"/>
          <p:nvPr/>
        </p:nvSpPr>
        <p:spPr>
          <a:xfrm>
            <a:off x="6801319" y="792887"/>
            <a:ext cx="1094304" cy="307777"/>
          </a:xfrm>
          <a:prstGeom prst="rect">
            <a:avLst/>
          </a:prstGeom>
          <a:noFill/>
        </p:spPr>
        <p:txBody>
          <a:bodyPr wrap="square" rtlCol="0">
            <a:spAutoFit/>
          </a:bodyPr>
          <a:lstStyle/>
          <a:p>
            <a:pPr algn="ctr"/>
            <a:r>
              <a:rPr lang="en-US" sz="1400" dirty="0" smtClean="0"/>
              <a:t>10 weeks</a:t>
            </a:r>
            <a:endParaRPr lang="en-US" sz="1400" dirty="0"/>
          </a:p>
        </p:txBody>
      </p:sp>
      <p:cxnSp>
        <p:nvCxnSpPr>
          <p:cNvPr id="59" name="Straight Connector 58"/>
          <p:cNvCxnSpPr/>
          <p:nvPr/>
        </p:nvCxnSpPr>
        <p:spPr>
          <a:xfrm>
            <a:off x="8262871" y="1061369"/>
            <a:ext cx="0" cy="48822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715719" y="795837"/>
            <a:ext cx="1094304" cy="307777"/>
          </a:xfrm>
          <a:prstGeom prst="rect">
            <a:avLst/>
          </a:prstGeom>
          <a:noFill/>
        </p:spPr>
        <p:txBody>
          <a:bodyPr wrap="square" rtlCol="0">
            <a:spAutoFit/>
          </a:bodyPr>
          <a:lstStyle/>
          <a:p>
            <a:pPr algn="ctr"/>
            <a:r>
              <a:rPr lang="en-US" sz="1400" dirty="0" smtClean="0"/>
              <a:t>12 weeks</a:t>
            </a:r>
            <a:endParaRPr lang="en-US" sz="1400" dirty="0"/>
          </a:p>
        </p:txBody>
      </p:sp>
      <p:cxnSp>
        <p:nvCxnSpPr>
          <p:cNvPr id="61" name="Straight Connector 60"/>
          <p:cNvCxnSpPr>
            <a:stCxn id="41" idx="4"/>
          </p:cNvCxnSpPr>
          <p:nvPr/>
        </p:nvCxnSpPr>
        <p:spPr>
          <a:xfrm flipH="1">
            <a:off x="3323623" y="3531552"/>
            <a:ext cx="362184" cy="12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9" idx="4"/>
          </p:cNvCxnSpPr>
          <p:nvPr/>
        </p:nvCxnSpPr>
        <p:spPr>
          <a:xfrm>
            <a:off x="2776471" y="1569275"/>
            <a:ext cx="367248" cy="181092"/>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8171581" y="44030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Oval 63"/>
          <p:cNvSpPr/>
          <p:nvPr/>
        </p:nvSpPr>
        <p:spPr>
          <a:xfrm>
            <a:off x="3143719" y="5967413"/>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649519" y="5967413"/>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p:cNvSpPr/>
          <p:nvPr/>
        </p:nvSpPr>
        <p:spPr>
          <a:xfrm>
            <a:off x="4058119" y="5967413"/>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TextBox 66"/>
          <p:cNvSpPr txBox="1"/>
          <p:nvPr/>
        </p:nvSpPr>
        <p:spPr>
          <a:xfrm>
            <a:off x="3313875" y="5944425"/>
            <a:ext cx="447558" cy="253916"/>
          </a:xfrm>
          <a:prstGeom prst="rect">
            <a:avLst/>
          </a:prstGeom>
          <a:noFill/>
        </p:spPr>
        <p:txBody>
          <a:bodyPr wrap="none" rtlCol="0">
            <a:spAutoFit/>
          </a:bodyPr>
          <a:lstStyle/>
          <a:p>
            <a:r>
              <a:rPr lang="en-US" sz="1050" dirty="0" smtClean="0"/>
              <a:t>Start</a:t>
            </a:r>
            <a:endParaRPr lang="en-US" sz="1050" dirty="0"/>
          </a:p>
        </p:txBody>
      </p:sp>
      <p:sp>
        <p:nvSpPr>
          <p:cNvPr id="68" name="TextBox 67"/>
          <p:cNvSpPr txBox="1"/>
          <p:nvPr/>
        </p:nvSpPr>
        <p:spPr>
          <a:xfrm>
            <a:off x="4228275" y="5938538"/>
            <a:ext cx="1165704" cy="253916"/>
          </a:xfrm>
          <a:prstGeom prst="rect">
            <a:avLst/>
          </a:prstGeom>
          <a:noFill/>
        </p:spPr>
        <p:txBody>
          <a:bodyPr wrap="none" rtlCol="0">
            <a:spAutoFit/>
          </a:bodyPr>
          <a:lstStyle/>
          <a:p>
            <a:r>
              <a:rPr lang="en-US" sz="1050" dirty="0" smtClean="0"/>
              <a:t>Intermediate step</a:t>
            </a:r>
            <a:endParaRPr lang="en-US" sz="1050" dirty="0"/>
          </a:p>
        </p:txBody>
      </p:sp>
      <p:sp>
        <p:nvSpPr>
          <p:cNvPr id="69" name="TextBox 68"/>
          <p:cNvSpPr txBox="1"/>
          <p:nvPr/>
        </p:nvSpPr>
        <p:spPr>
          <a:xfrm>
            <a:off x="5819675" y="5938538"/>
            <a:ext cx="1667444" cy="253916"/>
          </a:xfrm>
          <a:prstGeom prst="rect">
            <a:avLst/>
          </a:prstGeom>
          <a:noFill/>
        </p:spPr>
        <p:txBody>
          <a:bodyPr wrap="none" rtlCol="0">
            <a:spAutoFit/>
          </a:bodyPr>
          <a:lstStyle/>
          <a:p>
            <a:r>
              <a:rPr lang="en-US" sz="1050" dirty="0" smtClean="0"/>
              <a:t>First patient/phantom case</a:t>
            </a:r>
            <a:endParaRPr lang="en-US" sz="1050" dirty="0"/>
          </a:p>
        </p:txBody>
      </p:sp>
      <p:sp>
        <p:nvSpPr>
          <p:cNvPr id="70" name="Rectangle 69"/>
          <p:cNvSpPr/>
          <p:nvPr/>
        </p:nvSpPr>
        <p:spPr>
          <a:xfrm>
            <a:off x="5853747" y="4303745"/>
            <a:ext cx="1160648" cy="215444"/>
          </a:xfrm>
          <a:prstGeom prst="rect">
            <a:avLst/>
          </a:prstGeom>
        </p:spPr>
        <p:txBody>
          <a:bodyPr wrap="square">
            <a:spAutoFit/>
          </a:bodyPr>
          <a:lstStyle/>
          <a:p>
            <a:pPr algn="ctr"/>
            <a:r>
              <a:rPr lang="en-US" sz="800" dirty="0" smtClean="0"/>
              <a:t>testing, optimization</a:t>
            </a:r>
            <a:endParaRPr lang="en-US" sz="800" dirty="0"/>
          </a:p>
        </p:txBody>
      </p:sp>
      <p:cxnSp>
        <p:nvCxnSpPr>
          <p:cNvPr id="71" name="Straight Connector 70"/>
          <p:cNvCxnSpPr/>
          <p:nvPr/>
        </p:nvCxnSpPr>
        <p:spPr>
          <a:xfrm>
            <a:off x="2733141" y="2438400"/>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14169" y="2245921"/>
            <a:ext cx="2694007" cy="523220"/>
          </a:xfrm>
          <a:prstGeom prst="rect">
            <a:avLst/>
          </a:prstGeom>
          <a:noFill/>
        </p:spPr>
        <p:txBody>
          <a:bodyPr wrap="none" rtlCol="0">
            <a:spAutoFit/>
          </a:bodyPr>
          <a:lstStyle/>
          <a:p>
            <a:r>
              <a:rPr lang="en-US" dirty="0" smtClean="0"/>
              <a:t>Queen’s spine puncture</a:t>
            </a:r>
          </a:p>
          <a:p>
            <a:r>
              <a:rPr lang="en-US" sz="1000" dirty="0" smtClean="0"/>
              <a:t>(custom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73" name="Rectangle 72"/>
          <p:cNvSpPr/>
          <p:nvPr/>
        </p:nvSpPr>
        <p:spPr>
          <a:xfrm>
            <a:off x="2805346" y="2265775"/>
            <a:ext cx="1612016" cy="461665"/>
          </a:xfrm>
          <a:prstGeom prst="rect">
            <a:avLst/>
          </a:prstGeom>
        </p:spPr>
        <p:txBody>
          <a:bodyPr wrap="square">
            <a:spAutoFit/>
          </a:bodyPr>
          <a:lstStyle/>
          <a:p>
            <a:pPr algn="ctr"/>
            <a:r>
              <a:rPr lang="en-US" sz="800" dirty="0" smtClean="0"/>
              <a:t>Custom phantom from 3 patient CTs (manual segmentation, </a:t>
            </a:r>
            <a:br>
              <a:rPr lang="en-US" sz="800" dirty="0" smtClean="0"/>
            </a:br>
            <a:r>
              <a:rPr lang="en-US" sz="800" dirty="0" smtClean="0"/>
              <a:t>printing, gel making)</a:t>
            </a:r>
            <a:endParaRPr lang="en-US" sz="800" dirty="0"/>
          </a:p>
        </p:txBody>
      </p:sp>
      <p:sp>
        <p:nvSpPr>
          <p:cNvPr id="74" name="Oval 73"/>
          <p:cNvSpPr/>
          <p:nvPr/>
        </p:nvSpPr>
        <p:spPr>
          <a:xfrm>
            <a:off x="2670995" y="2346106"/>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492978" y="2346067"/>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5414596" y="23666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76"/>
          <p:cNvSpPr/>
          <p:nvPr/>
        </p:nvSpPr>
        <p:spPr>
          <a:xfrm>
            <a:off x="4452871" y="2270418"/>
            <a:ext cx="1160648" cy="461665"/>
          </a:xfrm>
          <a:prstGeom prst="rect">
            <a:avLst/>
          </a:prstGeom>
        </p:spPr>
        <p:txBody>
          <a:bodyPr wrap="square">
            <a:spAutoFit/>
          </a:bodyPr>
          <a:lstStyle/>
          <a:p>
            <a:pPr algn="ctr"/>
            <a:r>
              <a:rPr lang="en-US" sz="800" dirty="0" smtClean="0"/>
              <a:t>Calibration </a:t>
            </a:r>
            <a:br>
              <a:rPr lang="en-US" sz="800" dirty="0" smtClean="0"/>
            </a:br>
            <a:r>
              <a:rPr lang="en-US" sz="800" dirty="0" smtClean="0"/>
              <a:t>for all </a:t>
            </a:r>
            <a:br>
              <a:rPr lang="en-US" sz="800" dirty="0" smtClean="0"/>
            </a:br>
            <a:r>
              <a:rPr lang="en-US" sz="800" dirty="0" smtClean="0"/>
              <a:t>phantoms</a:t>
            </a:r>
            <a:endParaRPr lang="en-US" sz="800" dirty="0"/>
          </a:p>
        </p:txBody>
      </p:sp>
      <p:cxnSp>
        <p:nvCxnSpPr>
          <p:cNvPr id="78" name="Straight Connector 77"/>
          <p:cNvCxnSpPr>
            <a:stCxn id="75" idx="4"/>
          </p:cNvCxnSpPr>
          <p:nvPr/>
        </p:nvCxnSpPr>
        <p:spPr>
          <a:xfrm flipH="1">
            <a:off x="4236270" y="2530733"/>
            <a:ext cx="362184" cy="127081"/>
          </a:xfrm>
          <a:prstGeom prst="line">
            <a:avLst/>
          </a:prstGeom>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5477308" y="2032525"/>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80" name="Rectangle 79"/>
          <p:cNvSpPr/>
          <p:nvPr/>
        </p:nvSpPr>
        <p:spPr>
          <a:xfrm>
            <a:off x="3005070" y="5891213"/>
            <a:ext cx="4614929" cy="35718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229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38200"/>
          </a:xfrm>
        </p:spPr>
        <p:txBody>
          <a:bodyPr/>
          <a:lstStyle/>
          <a:p>
            <a:r>
              <a:rPr lang="en-US" dirty="0" smtClean="0"/>
              <a:t>Tracked ultrasound navigation</a:t>
            </a:r>
            <a:endParaRPr lang="en-US" dirty="0"/>
          </a:p>
        </p:txBody>
      </p:sp>
      <p:pic>
        <p:nvPicPr>
          <p:cNvPr id="59" name="Facet-Guidance-InPlan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9099" y="838200"/>
            <a:ext cx="6146800" cy="3454875"/>
          </a:xfrm>
          <a:prstGeom prst="rect">
            <a:avLst/>
          </a:prstGeom>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5065" b="4746"/>
          <a:stretch/>
        </p:blipFill>
        <p:spPr bwMode="auto">
          <a:xfrm>
            <a:off x="4267200" y="4333338"/>
            <a:ext cx="4749799" cy="168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2400" y="4370963"/>
            <a:ext cx="4724400" cy="1877437"/>
          </a:xfrm>
          <a:prstGeom prst="rect">
            <a:avLst/>
          </a:prstGeom>
        </p:spPr>
        <p:txBody>
          <a:bodyPr wrap="square">
            <a:spAutoFit/>
          </a:bodyPr>
          <a:lstStyle/>
          <a:p>
            <a:pPr>
              <a:spcBef>
                <a:spcPts val="0"/>
              </a:spcBef>
              <a:defRPr/>
            </a:pPr>
            <a:r>
              <a:rPr lang="en-US" sz="1600" b="1" dirty="0" smtClean="0"/>
              <a:t>Problem:</a:t>
            </a:r>
          </a:p>
          <a:p>
            <a:pPr marL="457200" indent="-276225">
              <a:spcBef>
                <a:spcPts val="0"/>
              </a:spcBef>
              <a:buFont typeface="Arial" pitchFamily="34" charset="0"/>
              <a:buChar char="•"/>
              <a:defRPr/>
            </a:pPr>
            <a:r>
              <a:rPr lang="en-US" sz="1600" dirty="0" smtClean="0"/>
              <a:t>Increasingly popular, but difficult to learn</a:t>
            </a:r>
          </a:p>
          <a:p>
            <a:pPr marL="457200" indent="-276225">
              <a:spcBef>
                <a:spcPts val="0"/>
              </a:spcBef>
              <a:buFont typeface="Arial" pitchFamily="34" charset="0"/>
              <a:buChar char="•"/>
              <a:defRPr/>
            </a:pPr>
            <a:r>
              <a:rPr lang="en-US" sz="1600" dirty="0" smtClean="0"/>
              <a:t>Demands substantial engineering effort</a:t>
            </a:r>
          </a:p>
          <a:p>
            <a:pPr>
              <a:spcBef>
                <a:spcPts val="0"/>
              </a:spcBef>
              <a:defRPr/>
            </a:pPr>
            <a:r>
              <a:rPr lang="en-US" sz="1600" b="1" dirty="0" smtClean="0"/>
              <a:t>Our Approach:</a:t>
            </a:r>
          </a:p>
          <a:p>
            <a:pPr marL="542925" indent="-361950">
              <a:spcBef>
                <a:spcPts val="0"/>
              </a:spcBef>
              <a:buFont typeface="Arial" pitchFamily="34" charset="0"/>
              <a:buChar char="•"/>
              <a:defRPr/>
            </a:pPr>
            <a:r>
              <a:rPr lang="en-US" sz="1600" dirty="0" smtClean="0"/>
              <a:t>Platform for prototyping applications</a:t>
            </a:r>
          </a:p>
          <a:p>
            <a:pPr marL="542925" indent="-361950">
              <a:spcBef>
                <a:spcPts val="0"/>
              </a:spcBef>
              <a:buFont typeface="Arial" pitchFamily="34" charset="0"/>
              <a:buChar char="•"/>
              <a:defRPr/>
            </a:pPr>
            <a:r>
              <a:rPr lang="en-US" sz="1600" dirty="0" smtClean="0"/>
              <a:t>Predictable performance</a:t>
            </a:r>
            <a:endParaRPr lang="en-US" sz="1600" dirty="0"/>
          </a:p>
          <a:p>
            <a:pPr marL="542925" indent="-361950">
              <a:spcBef>
                <a:spcPts val="0"/>
              </a:spcBef>
              <a:buFont typeface="Arial" pitchFamily="34" charset="0"/>
              <a:buChar char="•"/>
              <a:defRPr/>
            </a:pPr>
            <a:r>
              <a:rPr lang="en-US" sz="1600" dirty="0" smtClean="0"/>
              <a:t>Invariant </a:t>
            </a:r>
            <a:r>
              <a:rPr lang="en-US" sz="1600" dirty="0"/>
              <a:t>t</a:t>
            </a:r>
            <a:r>
              <a:rPr lang="en-US" sz="1600" dirty="0" smtClean="0"/>
              <a:t>o the clinical application </a:t>
            </a:r>
            <a:endParaRPr lang="en-US" sz="1600" dirty="0"/>
          </a:p>
        </p:txBody>
      </p:sp>
    </p:spTree>
    <p:extLst>
      <p:ext uri="{BB962C8B-B14F-4D97-AF65-F5344CB8AC3E}">
        <p14:creationId xmlns:p14="http://schemas.microsoft.com/office/powerpoint/2010/main" val="302577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22"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9"/>
                                        </p:tgtEl>
                                      </p:cBhvr>
                                    </p:cmd>
                                  </p:childTnLst>
                                </p:cTn>
                              </p:par>
                            </p:childTnLst>
                          </p:cTn>
                        </p:par>
                      </p:childTnLst>
                    </p:cTn>
                  </p:par>
                </p:childTnLst>
              </p:cTn>
              <p:nextCondLst>
                <p:cond evt="onClick" delay="0">
                  <p:tgtEl>
                    <p:spTgt spid="59"/>
                  </p:tgtEl>
                </p:cond>
              </p:nextCondLst>
            </p:seq>
            <p:video>
              <p:cMediaNode vol="80000">
                <p:cTn id="12" repeatCount="indefinite" fill="hold" display="0">
                  <p:stCondLst>
                    <p:cond delay="indefinite"/>
                  </p:stCondLst>
                </p:cTn>
                <p:tgtEl>
                  <p:spTgt spid="5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54698" y="5015805"/>
            <a:ext cx="4098302" cy="954107"/>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Each application is developed from </a:t>
            </a:r>
            <a:r>
              <a:rPr lang="en-US" sz="1400" dirty="0"/>
              <a:t>scratch for each </a:t>
            </a:r>
            <a:r>
              <a:rPr lang="en-US" sz="1400" dirty="0" smtClean="0"/>
              <a:t>problem/procedure/device</a:t>
            </a:r>
          </a:p>
          <a:p>
            <a:pPr marL="285750" indent="-285750">
              <a:spcBef>
                <a:spcPts val="0"/>
              </a:spcBef>
              <a:spcAft>
                <a:spcPts val="0"/>
              </a:spcAft>
              <a:buFont typeface="Arial" pitchFamily="34" charset="0"/>
              <a:buChar char="•"/>
            </a:pPr>
            <a:r>
              <a:rPr lang="en-US" sz="1400" dirty="0" smtClean="0"/>
              <a:t>Major work to implement new features</a:t>
            </a:r>
          </a:p>
          <a:p>
            <a:pPr marL="285750" indent="-285750">
              <a:spcBef>
                <a:spcPts val="0"/>
              </a:spcBef>
              <a:spcAft>
                <a:spcPts val="0"/>
              </a:spcAft>
              <a:buFont typeface="Arial" pitchFamily="34" charset="0"/>
              <a:buChar char="•"/>
            </a:pPr>
            <a:r>
              <a:rPr lang="en-US" sz="1400" dirty="0" smtClean="0"/>
              <a:t>Huge waste of time/money/effort overall.</a:t>
            </a:r>
            <a:endParaRPr lang="en-US" sz="1400" dirty="0"/>
          </a:p>
        </p:txBody>
      </p:sp>
      <p:sp>
        <p:nvSpPr>
          <p:cNvPr id="9" name="TextBox 8"/>
          <p:cNvSpPr txBox="1"/>
          <p:nvPr/>
        </p:nvSpPr>
        <p:spPr>
          <a:xfrm>
            <a:off x="5103169" y="5013165"/>
            <a:ext cx="3888431" cy="1169551"/>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Core functions are already implemented</a:t>
            </a:r>
          </a:p>
          <a:p>
            <a:pPr marL="285750" indent="-285750">
              <a:spcBef>
                <a:spcPts val="0"/>
              </a:spcBef>
              <a:spcAft>
                <a:spcPts val="0"/>
              </a:spcAft>
              <a:buFont typeface="Arial" pitchFamily="34" charset="0"/>
              <a:buChar char="•"/>
            </a:pPr>
            <a:r>
              <a:rPr lang="en-US" sz="1400" dirty="0" smtClean="0"/>
              <a:t>Many advanced algorithms are available</a:t>
            </a:r>
          </a:p>
          <a:p>
            <a:pPr marL="285750" indent="-285750">
              <a:spcBef>
                <a:spcPts val="0"/>
              </a:spcBef>
              <a:spcAft>
                <a:spcPts val="0"/>
              </a:spcAft>
              <a:buFont typeface="Arial" pitchFamily="34" charset="0"/>
              <a:buChar char="•"/>
            </a:pPr>
            <a:r>
              <a:rPr lang="en-US" sz="1400" dirty="0" smtClean="0"/>
              <a:t>New modules developed for specific needs</a:t>
            </a:r>
            <a:endParaRPr lang="hu-HU" sz="1400" dirty="0"/>
          </a:p>
          <a:p>
            <a:pPr marL="285750" indent="-285750">
              <a:spcBef>
                <a:spcPts val="0"/>
              </a:spcBef>
              <a:spcAft>
                <a:spcPts val="0"/>
              </a:spcAft>
              <a:buFont typeface="Arial" pitchFamily="34" charset="0"/>
              <a:buChar char="•"/>
            </a:pPr>
            <a:r>
              <a:rPr lang="en-US" sz="1400" dirty="0" smtClean="0"/>
              <a:t>Larger initial learning investment, but minimal wasted effort overall.</a:t>
            </a:r>
            <a:endParaRPr lang="en-US" sz="1400" dirty="0"/>
          </a:p>
        </p:txBody>
      </p:sp>
      <p:sp>
        <p:nvSpPr>
          <p:cNvPr id="10" name="TextBox 9"/>
          <p:cNvSpPr txBox="1"/>
          <p:nvPr/>
        </p:nvSpPr>
        <p:spPr>
          <a:xfrm>
            <a:off x="998714" y="4674006"/>
            <a:ext cx="3744415" cy="338554"/>
          </a:xfrm>
          <a:prstGeom prst="rect">
            <a:avLst/>
          </a:prstGeom>
          <a:noFill/>
        </p:spPr>
        <p:txBody>
          <a:bodyPr wrap="square" rtlCol="0">
            <a:spAutoFit/>
          </a:bodyPr>
          <a:lstStyle/>
          <a:p>
            <a:r>
              <a:rPr lang="hu-HU" sz="1600" b="1" dirty="0" smtClean="0">
                <a:solidFill>
                  <a:srgbClr val="800000"/>
                </a:solidFill>
              </a:rPr>
              <a:t>No </a:t>
            </a:r>
            <a:r>
              <a:rPr lang="en-US" sz="1600" b="1" dirty="0" smtClean="0">
                <a:solidFill>
                  <a:srgbClr val="800000"/>
                </a:solidFill>
              </a:rPr>
              <a:t>platform</a:t>
            </a:r>
            <a:endParaRPr lang="en-US" sz="1600" b="1" dirty="0">
              <a:solidFill>
                <a:srgbClr val="800000"/>
              </a:solidFill>
            </a:endParaRPr>
          </a:p>
        </p:txBody>
      </p:sp>
      <p:sp>
        <p:nvSpPr>
          <p:cNvPr id="11" name="TextBox 10"/>
          <p:cNvSpPr txBox="1"/>
          <p:nvPr/>
        </p:nvSpPr>
        <p:spPr>
          <a:xfrm>
            <a:off x="5046401" y="4717196"/>
            <a:ext cx="3744415" cy="338554"/>
          </a:xfrm>
          <a:prstGeom prst="rect">
            <a:avLst/>
          </a:prstGeom>
          <a:noFill/>
        </p:spPr>
        <p:txBody>
          <a:bodyPr wrap="square" rtlCol="0">
            <a:spAutoFit/>
          </a:bodyPr>
          <a:lstStyle/>
          <a:p>
            <a:r>
              <a:rPr lang="hu-HU" sz="1600" b="1" dirty="0" smtClean="0">
                <a:solidFill>
                  <a:srgbClr val="800000"/>
                </a:solidFill>
              </a:rPr>
              <a:t>On </a:t>
            </a:r>
            <a:r>
              <a:rPr lang="en-US" sz="1600" b="1" dirty="0" smtClean="0">
                <a:solidFill>
                  <a:srgbClr val="800000"/>
                </a:solidFill>
              </a:rPr>
              <a:t>platform</a:t>
            </a:r>
            <a:endParaRPr lang="en-US" sz="1600" b="1" dirty="0">
              <a:solidFill>
                <a:srgbClr val="800000"/>
              </a:solidFill>
            </a:endParaRPr>
          </a:p>
        </p:txBody>
      </p:sp>
      <p:sp>
        <p:nvSpPr>
          <p:cNvPr id="12" name="Title 2"/>
          <p:cNvSpPr txBox="1">
            <a:spLocks/>
          </p:cNvSpPr>
          <p:nvPr/>
        </p:nvSpPr>
        <p:spPr>
          <a:xfrm>
            <a:off x="475929" y="152399"/>
            <a:ext cx="8229600" cy="838199"/>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Take-home m</a:t>
            </a:r>
            <a:r>
              <a:rPr lang="hu-HU" dirty="0" smtClean="0"/>
              <a:t>essage</a:t>
            </a:r>
            <a:endParaRPr lang="en-US" dirty="0" smtClean="0"/>
          </a:p>
        </p:txBody>
      </p:sp>
      <p:pic>
        <p:nvPicPr>
          <p:cNvPr id="13" name="LiveProstateUS_2011-10-06.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1356607" y="927864"/>
            <a:ext cx="6583186" cy="3700151"/>
          </a:xfrm>
          <a:prstGeom prst="rect">
            <a:avLst/>
          </a:prstGeom>
        </p:spPr>
      </p:pic>
    </p:spTree>
    <p:extLst>
      <p:ext uri="{BB962C8B-B14F-4D97-AF65-F5344CB8AC3E}">
        <p14:creationId xmlns:p14="http://schemas.microsoft.com/office/powerpoint/2010/main" val="81127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475929" y="152399"/>
            <a:ext cx="8229600" cy="838199"/>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O Me! O Life! </a:t>
            </a:r>
          </a:p>
          <a:p>
            <a:endParaRPr lang="en-US" dirty="0" smtClean="0"/>
          </a:p>
        </p:txBody>
      </p:sp>
      <p:sp>
        <p:nvSpPr>
          <p:cNvPr id="4" name="Rectangle 3"/>
          <p:cNvSpPr/>
          <p:nvPr/>
        </p:nvSpPr>
        <p:spPr>
          <a:xfrm>
            <a:off x="761679" y="1524000"/>
            <a:ext cx="7620000" cy="3216265"/>
          </a:xfrm>
          <a:prstGeom prst="rect">
            <a:avLst/>
          </a:prstGeom>
        </p:spPr>
        <p:txBody>
          <a:bodyPr wrap="square">
            <a:spAutoFit/>
          </a:bodyPr>
          <a:lstStyle/>
          <a:p>
            <a:pPr>
              <a:spcBef>
                <a:spcPts val="600"/>
              </a:spcBef>
            </a:pPr>
            <a:r>
              <a:rPr lang="en-US" sz="2400" b="1" dirty="0" smtClean="0">
                <a:solidFill>
                  <a:srgbClr val="000046"/>
                </a:solidFill>
              </a:rPr>
              <a:t>“…</a:t>
            </a:r>
          </a:p>
          <a:p>
            <a:pPr>
              <a:spcBef>
                <a:spcPts val="600"/>
              </a:spcBef>
            </a:pPr>
            <a:r>
              <a:rPr lang="en-US" sz="2400" b="1" dirty="0" smtClean="0">
                <a:solidFill>
                  <a:srgbClr val="000046"/>
                </a:solidFill>
              </a:rPr>
              <a:t>The question, O me! so sad, recurring—What good amid these, O me, O life?	 </a:t>
            </a:r>
          </a:p>
          <a:p>
            <a:pPr algn="ctr">
              <a:spcBef>
                <a:spcPts val="1200"/>
              </a:spcBef>
              <a:spcAft>
                <a:spcPts val="1200"/>
              </a:spcAft>
            </a:pPr>
            <a:r>
              <a:rPr lang="en-US" sz="2400" b="1" dirty="0" smtClean="0">
                <a:solidFill>
                  <a:srgbClr val="000046"/>
                </a:solidFill>
              </a:rPr>
              <a:t> </a:t>
            </a:r>
            <a:r>
              <a:rPr lang="en-US" sz="2400" b="1" i="1" dirty="0" smtClean="0">
                <a:solidFill>
                  <a:srgbClr val="000046"/>
                </a:solidFill>
              </a:rPr>
              <a:t>Answe</a:t>
            </a:r>
            <a:r>
              <a:rPr lang="en-US" sz="2400" b="1" dirty="0" smtClean="0">
                <a:solidFill>
                  <a:srgbClr val="000046"/>
                </a:solidFill>
              </a:rPr>
              <a:t>r</a:t>
            </a:r>
            <a:r>
              <a:rPr lang="en-US" sz="2400" b="1" dirty="0">
                <a:solidFill>
                  <a:srgbClr val="000046"/>
                </a:solidFill>
              </a:rPr>
              <a:t>.</a:t>
            </a:r>
          </a:p>
          <a:p>
            <a:pPr>
              <a:spcBef>
                <a:spcPts val="600"/>
              </a:spcBef>
            </a:pPr>
            <a:r>
              <a:rPr lang="en-US" sz="2400" b="1" dirty="0" smtClean="0">
                <a:solidFill>
                  <a:srgbClr val="000046"/>
                </a:solidFill>
              </a:rPr>
              <a:t>That </a:t>
            </a:r>
            <a:r>
              <a:rPr lang="en-US" sz="2400" b="1" dirty="0">
                <a:solidFill>
                  <a:srgbClr val="000046"/>
                </a:solidFill>
              </a:rPr>
              <a:t>you are here—that life exists, and identity;	 </a:t>
            </a:r>
          </a:p>
          <a:p>
            <a:pPr>
              <a:spcBef>
                <a:spcPts val="600"/>
              </a:spcBef>
            </a:pPr>
            <a:r>
              <a:rPr lang="en-US" sz="2400" b="1" dirty="0">
                <a:solidFill>
                  <a:srgbClr val="000046"/>
                </a:solidFill>
              </a:rPr>
              <a:t>That the powerful play goes on, and you will contribute a verse</a:t>
            </a:r>
            <a:r>
              <a:rPr lang="en-US" sz="2400" b="1" dirty="0" smtClean="0">
                <a:solidFill>
                  <a:srgbClr val="000046"/>
                </a:solidFill>
              </a:rPr>
              <a:t>.”</a:t>
            </a:r>
            <a:endParaRPr lang="en-CA" sz="2400" b="1" dirty="0">
              <a:solidFill>
                <a:srgbClr val="000046"/>
              </a:solidFill>
            </a:endParaRPr>
          </a:p>
        </p:txBody>
      </p:sp>
      <p:sp>
        <p:nvSpPr>
          <p:cNvPr id="5" name="Rectangle 4"/>
          <p:cNvSpPr/>
          <p:nvPr/>
        </p:nvSpPr>
        <p:spPr>
          <a:xfrm>
            <a:off x="4229100" y="5161271"/>
            <a:ext cx="4343400" cy="461665"/>
          </a:xfrm>
          <a:prstGeom prst="rect">
            <a:avLst/>
          </a:prstGeom>
        </p:spPr>
        <p:txBody>
          <a:bodyPr wrap="square">
            <a:spAutoFit/>
          </a:bodyPr>
          <a:lstStyle/>
          <a:p>
            <a:r>
              <a:rPr lang="en-US" sz="2400" b="1" i="1" dirty="0">
                <a:solidFill>
                  <a:srgbClr val="0000CC"/>
                </a:solidFill>
              </a:rPr>
              <a:t>Walt Whitman (</a:t>
            </a:r>
            <a:r>
              <a:rPr lang="en-US" sz="2400" b="1" i="1" dirty="0" smtClean="0">
                <a:solidFill>
                  <a:srgbClr val="0000CC"/>
                </a:solidFill>
              </a:rPr>
              <a:t>1819 – 1892)</a:t>
            </a:r>
            <a:endParaRPr lang="en-CA" sz="2400" i="1" dirty="0">
              <a:solidFill>
                <a:srgbClr val="0000CC"/>
              </a:solidFill>
            </a:endParaRPr>
          </a:p>
        </p:txBody>
      </p:sp>
    </p:spTree>
    <p:extLst>
      <p:ext uri="{BB962C8B-B14F-4D97-AF65-F5344CB8AC3E}">
        <p14:creationId xmlns:p14="http://schemas.microsoft.com/office/powerpoint/2010/main" val="32335548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612"/>
            <a:ext cx="8229600" cy="990600"/>
          </a:xfrm>
        </p:spPr>
        <p:txBody>
          <a:bodyPr/>
          <a:lstStyle/>
          <a:p>
            <a:pPr>
              <a:defRPr/>
            </a:pPr>
            <a:r>
              <a:rPr lang="en-US" dirty="0" smtClean="0"/>
              <a:t>The PLUS team</a:t>
            </a:r>
            <a:endParaRPr lang="en-US" dirty="0"/>
          </a:p>
        </p:txBody>
      </p:sp>
      <p:sp>
        <p:nvSpPr>
          <p:cNvPr id="16" name="Subtitle 2"/>
          <p:cNvSpPr txBox="1">
            <a:spLocks/>
          </p:cNvSpPr>
          <p:nvPr/>
        </p:nvSpPr>
        <p:spPr bwMode="auto">
          <a:xfrm>
            <a:off x="2286000" y="1066800"/>
            <a:ext cx="5105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None/>
              <a:defRPr/>
            </a:pPr>
            <a:r>
              <a:rPr lang="en-US" sz="2000" dirty="0" smtClean="0"/>
              <a:t>Andras Lasso, PhD – lead software architect</a:t>
            </a:r>
          </a:p>
          <a:p>
            <a:pPr marL="0" indent="0" eaLnBrk="1" fontAlgn="auto" hangingPunct="1">
              <a:spcAft>
                <a:spcPts val="0"/>
              </a:spcAft>
              <a:buNone/>
              <a:defRPr/>
            </a:pPr>
            <a:r>
              <a:rPr lang="en-US" sz="2000" dirty="0" smtClean="0"/>
              <a:t>Tamas </a:t>
            </a:r>
            <a:r>
              <a:rPr lang="en-US" sz="2000" dirty="0"/>
              <a:t>Ungi, MD, PhD – systems developer </a:t>
            </a:r>
          </a:p>
          <a:p>
            <a:pPr marL="0" indent="0" eaLnBrk="1" fontAlgn="auto" hangingPunct="1">
              <a:spcAft>
                <a:spcPts val="0"/>
              </a:spcAft>
              <a:buNone/>
              <a:defRPr/>
            </a:pPr>
            <a:r>
              <a:rPr lang="en-US" sz="2000" dirty="0" smtClean="0"/>
              <a:t>Csaba Pinter,</a:t>
            </a:r>
            <a:r>
              <a:rPr lang="hu-HU" sz="2000" dirty="0" smtClean="0"/>
              <a:t> Msc</a:t>
            </a:r>
            <a:r>
              <a:rPr lang="en-US" sz="2000" dirty="0"/>
              <a:t> – systems developer</a:t>
            </a:r>
          </a:p>
          <a:p>
            <a:pPr marL="0" indent="0" eaLnBrk="1" fontAlgn="auto" hangingPunct="1">
              <a:spcAft>
                <a:spcPts val="0"/>
              </a:spcAft>
              <a:buNone/>
              <a:defRPr/>
            </a:pPr>
            <a:r>
              <a:rPr lang="en-US" sz="2000" dirty="0" smtClean="0"/>
              <a:t>Tomi Heffter, MSc  – systems developer</a:t>
            </a:r>
          </a:p>
          <a:p>
            <a:pPr marL="0" indent="0" eaLnBrk="1" fontAlgn="auto" hangingPunct="1">
              <a:spcAft>
                <a:spcPts val="0"/>
              </a:spcAft>
              <a:buNone/>
              <a:defRPr/>
            </a:pPr>
            <a:r>
              <a:rPr lang="en-US" sz="2000" dirty="0" smtClean="0"/>
              <a:t>Adam Rankin, MSc </a:t>
            </a:r>
            <a:r>
              <a:rPr lang="en-US" sz="2000" dirty="0"/>
              <a:t>– systems </a:t>
            </a:r>
            <a:r>
              <a:rPr lang="en-US" sz="2000" dirty="0" smtClean="0"/>
              <a:t>developer</a:t>
            </a:r>
          </a:p>
        </p:txBody>
      </p:sp>
      <p:sp>
        <p:nvSpPr>
          <p:cNvPr id="17" name="TextBox 16"/>
          <p:cNvSpPr txBox="1"/>
          <p:nvPr/>
        </p:nvSpPr>
        <p:spPr>
          <a:xfrm>
            <a:off x="2587524" y="5029200"/>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3"/>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4"/>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5"/>
              </a:rPr>
              <a:t>http</a:t>
            </a:r>
            <a:r>
              <a:rPr lang="en-US" sz="1600" b="1" dirty="0">
                <a:hlinkClick r:id="rId5"/>
              </a:rPr>
              <a:t>://</a:t>
            </a:r>
            <a:r>
              <a:rPr lang="en-US" sz="1600" b="1" dirty="0" smtClean="0">
                <a:hlinkClick r:id="rId5"/>
              </a:rPr>
              <a:t>perk.cs.queensu.ca</a:t>
            </a:r>
            <a:endParaRPr lang="en-US" sz="1600" b="1" dirty="0" smtClean="0"/>
          </a:p>
        </p:txBody>
      </p:sp>
      <p:grpSp>
        <p:nvGrpSpPr>
          <p:cNvPr id="5" name="Group 4"/>
          <p:cNvGrpSpPr/>
          <p:nvPr/>
        </p:nvGrpSpPr>
        <p:grpSpPr>
          <a:xfrm>
            <a:off x="1708647" y="2971800"/>
            <a:ext cx="6349345" cy="1859740"/>
            <a:chOff x="1708647" y="2977851"/>
            <a:chExt cx="6349345" cy="1859740"/>
          </a:xfrm>
        </p:grpSpPr>
        <p:pic>
          <p:nvPicPr>
            <p:cNvPr id="4" name="Picture 9"/>
            <p:cNvPicPr>
              <a:picLocks noChangeAspect="1" noChangeArrowheads="1"/>
            </p:cNvPicPr>
            <p:nvPr/>
          </p:nvPicPr>
          <p:blipFill>
            <a:blip r:embed="rId6" cstate="print"/>
            <a:srcRect/>
            <a:stretch>
              <a:fillRect/>
            </a:stretch>
          </p:blipFill>
          <p:spPr bwMode="auto">
            <a:xfrm>
              <a:off x="4982329" y="3941624"/>
              <a:ext cx="895967" cy="895967"/>
            </a:xfrm>
            <a:prstGeom prst="rect">
              <a:avLst/>
            </a:prstGeom>
            <a:noFill/>
            <a:ln w="9525" algn="ctr">
              <a:noFill/>
              <a:miter lim="800000"/>
              <a:headEnd/>
              <a:tailEnd/>
            </a:ln>
            <a:effectLst/>
          </p:spPr>
        </p:pic>
        <p:pic>
          <p:nvPicPr>
            <p:cNvPr id="7" name="Picture 17" descr="QL_F_RG"/>
            <p:cNvPicPr>
              <a:picLocks noChangeAspect="1" noChangeArrowheads="1"/>
            </p:cNvPicPr>
            <p:nvPr/>
          </p:nvPicPr>
          <p:blipFill>
            <a:blip r:embed="rId7" cstate="print"/>
            <a:srcRect/>
            <a:stretch>
              <a:fillRect/>
            </a:stretch>
          </p:blipFill>
          <p:spPr bwMode="auto">
            <a:xfrm>
              <a:off x="3181651" y="4157033"/>
              <a:ext cx="987009" cy="680557"/>
            </a:xfrm>
            <a:prstGeom prst="rect">
              <a:avLst/>
            </a:prstGeom>
            <a:noFill/>
            <a:ln w="9525">
              <a:noFill/>
              <a:miter lim="800000"/>
              <a:headEnd/>
              <a:tailEnd/>
            </a:ln>
          </p:spPr>
        </p:pic>
        <p:pic>
          <p:nvPicPr>
            <p:cNvPr id="9" name="Picture 4"/>
            <p:cNvPicPr>
              <a:picLocks noChangeAspect="1" noChangeArrowheads="1"/>
            </p:cNvPicPr>
            <p:nvPr/>
          </p:nvPicPr>
          <p:blipFill>
            <a:blip r:embed="rId8" cstate="print"/>
            <a:srcRect/>
            <a:stretch>
              <a:fillRect/>
            </a:stretch>
          </p:blipFill>
          <p:spPr bwMode="auto">
            <a:xfrm>
              <a:off x="1708647" y="3075653"/>
              <a:ext cx="1497021" cy="663678"/>
            </a:xfrm>
            <a:prstGeom prst="rect">
              <a:avLst/>
            </a:prstGeom>
            <a:noFill/>
            <a:ln w="9525">
              <a:noFill/>
              <a:miter lim="800000"/>
              <a:headEnd/>
              <a:tailEnd/>
            </a:ln>
          </p:spPr>
        </p:pic>
        <p:grpSp>
          <p:nvGrpSpPr>
            <p:cNvPr id="11" name="Group 10"/>
            <p:cNvGrpSpPr>
              <a:grpSpLocks noChangeAspect="1"/>
            </p:cNvGrpSpPr>
            <p:nvPr/>
          </p:nvGrpSpPr>
          <p:grpSpPr>
            <a:xfrm>
              <a:off x="3181650" y="3048000"/>
              <a:ext cx="1179207" cy="764946"/>
              <a:chOff x="2947319" y="1295400"/>
              <a:chExt cx="1624681" cy="1053925"/>
            </a:xfrm>
          </p:grpSpPr>
          <p:pic>
            <p:nvPicPr>
              <p:cNvPr id="12" name="Picture 8"/>
              <p:cNvPicPr>
                <a:picLocks noChangeAspect="1" noChangeArrowheads="1"/>
              </p:cNvPicPr>
              <p:nvPr/>
            </p:nvPicPr>
            <p:blipFill>
              <a:blip r:embed="rId9" cstate="print"/>
              <a:srcRect r="50633"/>
              <a:stretch>
                <a:fillRect/>
              </a:stretch>
            </p:blipFill>
            <p:spPr bwMode="auto">
              <a:xfrm>
                <a:off x="3051453" y="1295400"/>
                <a:ext cx="1520547" cy="914400"/>
              </a:xfrm>
              <a:prstGeom prst="rect">
                <a:avLst/>
              </a:prstGeom>
              <a:noFill/>
              <a:ln w="9525">
                <a:noFill/>
                <a:miter lim="800000"/>
                <a:headEnd/>
                <a:tailEnd/>
              </a:ln>
            </p:spPr>
          </p:pic>
          <p:sp>
            <p:nvSpPr>
              <p:cNvPr id="13" name="Text Box 3"/>
              <p:cNvSpPr txBox="1">
                <a:spLocks noChangeArrowheads="1"/>
              </p:cNvSpPr>
              <p:nvPr/>
            </p:nvSpPr>
            <p:spPr bwMode="auto">
              <a:xfrm>
                <a:off x="2947319" y="1840468"/>
                <a:ext cx="873736" cy="508857"/>
              </a:xfrm>
              <a:prstGeom prst="rect">
                <a:avLst/>
              </a:prstGeom>
              <a:noFill/>
              <a:ln w="9525">
                <a:noFill/>
                <a:miter lim="800000"/>
                <a:headEnd/>
                <a:tailEnd/>
              </a:ln>
              <a:effectLst/>
            </p:spPr>
            <p:txBody>
              <a:bodyPr wrap="square">
                <a:spAutoFit/>
              </a:bodyPr>
              <a:lstStyle/>
              <a:p>
                <a:pPr marL="230188" indent="-230188">
                  <a:lnSpc>
                    <a:spcPct val="100000"/>
                  </a:lnSpc>
                  <a:spcBef>
                    <a:spcPct val="20000"/>
                  </a:spcBef>
                </a:pPr>
                <a:r>
                  <a:rPr lang="en-US" sz="1800" dirty="0" smtClean="0">
                    <a:solidFill>
                      <a:srgbClr val="660066"/>
                    </a:solidFill>
                    <a:effectLst/>
                  </a:rPr>
                  <a:t>CFI</a:t>
                </a:r>
                <a:endParaRPr lang="en-US" sz="1800" dirty="0">
                  <a:solidFill>
                    <a:srgbClr val="660066"/>
                  </a:solidFill>
                  <a:effectLst/>
                </a:endParaRPr>
              </a:p>
            </p:txBody>
          </p:sp>
        </p:grpSp>
        <p:pic>
          <p:nvPicPr>
            <p:cNvPr id="15" name="Picture 14" descr="S:\data\lab.logos\SparKit\LogoSparKitLarge.png"/>
            <p:cNvPicPr>
              <a:picLocks noChangeAspect="1" noChangeArrowheads="1"/>
            </p:cNvPicPr>
            <p:nvPr/>
          </p:nvPicPr>
          <p:blipFill>
            <a:blip r:embed="rId10" cstate="print"/>
            <a:srcRect/>
            <a:stretch>
              <a:fillRect/>
            </a:stretch>
          </p:blipFill>
          <p:spPr bwMode="auto">
            <a:xfrm>
              <a:off x="4580516" y="3118287"/>
              <a:ext cx="1106131" cy="736326"/>
            </a:xfrm>
            <a:prstGeom prst="rect">
              <a:avLst/>
            </a:prstGeom>
            <a:noFill/>
          </p:spPr>
        </p:pic>
        <p:pic>
          <p:nvPicPr>
            <p:cNvPr id="2050" name="Picture 2" descr="C:\Users\gabor\Documents\My Dropbox\NCIGT-Workshop-2013\LogoCc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800" y="2977851"/>
              <a:ext cx="2038192" cy="12606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8657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269725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1 Título"/>
          <p:cNvSpPr>
            <a:spLocks noGrp="1"/>
          </p:cNvSpPr>
          <p:nvPr>
            <p:ph type="title"/>
          </p:nvPr>
        </p:nvSpPr>
        <p:spPr/>
        <p:txBody>
          <a:bodyPr/>
          <a:lstStyle/>
          <a:p>
            <a:r>
              <a:rPr lang="es-ES">
                <a:solidFill>
                  <a:srgbClr val="666699"/>
                </a:solidFill>
              </a:rPr>
              <a:t>Navigation in abdominal surgery</a:t>
            </a:r>
          </a:p>
        </p:txBody>
      </p:sp>
      <p:sp>
        <p:nvSpPr>
          <p:cNvPr id="75779" name="Rectangle 3"/>
          <p:cNvSpPr>
            <a:spLocks noGrp="1" noChangeArrowheads="1"/>
          </p:cNvSpPr>
          <p:nvPr>
            <p:ph type="body" sz="half" idx="1"/>
          </p:nvPr>
        </p:nvSpPr>
        <p:spPr>
          <a:xfrm>
            <a:off x="676275" y="792163"/>
            <a:ext cx="7856538" cy="3644900"/>
          </a:xfrm>
          <a:noFill/>
          <a:ln/>
        </p:spPr>
        <p:txBody>
          <a:bodyPr/>
          <a:lstStyle/>
          <a:p>
            <a:endParaRPr lang="en-US" sz="1800"/>
          </a:p>
          <a:p>
            <a:r>
              <a:rPr lang="en-US" sz="1800" b="1" i="1"/>
              <a:t>Navigation in abdominal surgery</a:t>
            </a:r>
          </a:p>
          <a:p>
            <a:pPr lvl="1"/>
            <a:r>
              <a:rPr lang="en-US" sz="1600"/>
              <a:t>Unidad de Medicina y Cirugía Experimental, Hospital General Universitario Gregorio Marañón, Madrid, Spain</a:t>
            </a:r>
          </a:p>
          <a:p>
            <a:pPr lvl="1"/>
            <a:r>
              <a:rPr lang="en-US" sz="1600"/>
              <a:t>Surgical Planning Laboratory, Brigham and Women’s Hospital, Boston, USA</a:t>
            </a:r>
          </a:p>
          <a:p>
            <a:endParaRPr lang="en-US" sz="1800"/>
          </a:p>
          <a:p>
            <a:r>
              <a:rPr lang="en-US" sz="1800"/>
              <a:t>Navigation using 3D models (3D Slicer, http://www.slicer.org) </a:t>
            </a:r>
          </a:p>
          <a:p>
            <a:pPr lvl="1"/>
            <a:r>
              <a:rPr lang="en-US" sz="1600"/>
              <a:t>Actual scenario provided by Transcutaneus Ultrasound imaging</a:t>
            </a:r>
          </a:p>
          <a:p>
            <a:endParaRPr lang="es-ES" sz="1800"/>
          </a:p>
          <a:p>
            <a:r>
              <a:rPr lang="es-ES" sz="1800"/>
              <a:t>3D models obtained from a pre-operative CT image</a:t>
            </a:r>
          </a:p>
        </p:txBody>
      </p:sp>
      <p:pic>
        <p:nvPicPr>
          <p:cNvPr id="7580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4191000"/>
            <a:ext cx="1873250" cy="1709737"/>
          </a:xfrm>
          <a:prstGeom prst="rect">
            <a:avLst/>
          </a:prstGeom>
          <a:noFill/>
          <a:extLst>
            <a:ext uri="{909E8E84-426E-40DD-AFC4-6F175D3DCCD1}">
              <a14:hiddenFill xmlns:a14="http://schemas.microsoft.com/office/drawing/2010/main">
                <a:solidFill>
                  <a:srgbClr val="FFFFFF"/>
                </a:solidFill>
              </a14:hiddenFill>
            </a:ext>
          </a:extLst>
        </p:spPr>
      </p:pic>
      <p:pic>
        <p:nvPicPr>
          <p:cNvPr id="75819"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254500"/>
            <a:ext cx="2736850" cy="1582737"/>
          </a:xfrm>
          <a:prstGeom prst="rect">
            <a:avLst/>
          </a:prstGeom>
          <a:noFill/>
          <a:extLst>
            <a:ext uri="{909E8E84-426E-40DD-AFC4-6F175D3DCCD1}">
              <a14:hiddenFill xmlns:a14="http://schemas.microsoft.com/office/drawing/2010/main">
                <a:solidFill>
                  <a:srgbClr val="FFFFFF"/>
                </a:solidFill>
              </a14:hiddenFill>
            </a:ext>
          </a:extLst>
        </p:spPr>
      </p:pic>
      <p:sp>
        <p:nvSpPr>
          <p:cNvPr id="75828" name="AutoShape 52"/>
          <p:cNvSpPr>
            <a:spLocks noChangeArrowheads="1"/>
          </p:cNvSpPr>
          <p:nvPr/>
        </p:nvSpPr>
        <p:spPr bwMode="auto">
          <a:xfrm>
            <a:off x="3708400" y="4865687"/>
            <a:ext cx="576263" cy="360363"/>
          </a:xfrm>
          <a:prstGeom prst="rightArrow">
            <a:avLst>
              <a:gd name="adj1" fmla="val 50000"/>
              <a:gd name="adj2" fmla="val 399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2754865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1 Título"/>
          <p:cNvSpPr>
            <a:spLocks noGrp="1"/>
          </p:cNvSpPr>
          <p:nvPr>
            <p:ph type="title"/>
          </p:nvPr>
        </p:nvSpPr>
        <p:spPr/>
        <p:txBody>
          <a:bodyPr/>
          <a:lstStyle/>
          <a:p>
            <a:r>
              <a:rPr lang="es-ES">
                <a:solidFill>
                  <a:srgbClr val="666699"/>
                </a:solidFill>
              </a:rPr>
              <a:t>Navigation in abdominal surgery</a:t>
            </a:r>
          </a:p>
        </p:txBody>
      </p:sp>
      <p:graphicFrame>
        <p:nvGraphicFramePr>
          <p:cNvPr id="145412" name="Object 4"/>
          <p:cNvGraphicFramePr>
            <a:graphicFrameLocks noGrp="1" noChangeAspect="1"/>
          </p:cNvGraphicFramePr>
          <p:nvPr>
            <p:ph sz="quarter" idx="2"/>
          </p:nvPr>
        </p:nvGraphicFramePr>
        <p:xfrm>
          <a:off x="6376988" y="1982788"/>
          <a:ext cx="114300" cy="215900"/>
        </p:xfrm>
        <a:graphic>
          <a:graphicData uri="http://schemas.openxmlformats.org/presentationml/2006/ole">
            <mc:AlternateContent xmlns:mc="http://schemas.openxmlformats.org/markup-compatibility/2006">
              <mc:Choice xmlns:v="urn:schemas-microsoft-com:vml" Requires="v">
                <p:oleObj spid="_x0000_s3078" name="Equation" r:id="rId4" imgW="114120" imgH="215640" progId="Equation.3">
                  <p:embed/>
                </p:oleObj>
              </mc:Choice>
              <mc:Fallback>
                <p:oleObj name="Equation" r:id="rId4" imgW="1141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988" y="198278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541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2888" y="1804988"/>
            <a:ext cx="855662" cy="1296987"/>
          </a:xfrm>
          <a:prstGeom prst="rect">
            <a:avLst/>
          </a:prstGeom>
          <a:noFill/>
          <a:extLst>
            <a:ext uri="{909E8E84-426E-40DD-AFC4-6F175D3DCCD1}">
              <a14:hiddenFill xmlns:a14="http://schemas.microsoft.com/office/drawing/2010/main">
                <a:solidFill>
                  <a:srgbClr val="FFFFFF"/>
                </a:solidFill>
              </a14:hiddenFill>
            </a:ext>
          </a:extLst>
        </p:spPr>
      </p:pic>
      <p:pic>
        <p:nvPicPr>
          <p:cNvPr id="14541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68425" y="3244850"/>
            <a:ext cx="1081088" cy="931863"/>
          </a:xfrm>
          <a:prstGeom prst="rect">
            <a:avLst/>
          </a:prstGeom>
          <a:noFill/>
          <a:extLst>
            <a:ext uri="{909E8E84-426E-40DD-AFC4-6F175D3DCCD1}">
              <a14:hiddenFill xmlns:a14="http://schemas.microsoft.com/office/drawing/2010/main">
                <a:solidFill>
                  <a:srgbClr val="FFFFFF"/>
                </a:solidFill>
              </a14:hiddenFill>
            </a:ext>
          </a:extLst>
        </p:spPr>
      </p:pic>
      <p:sp>
        <p:nvSpPr>
          <p:cNvPr id="145415" name="AutoShape 7"/>
          <p:cNvSpPr>
            <a:spLocks noChangeArrowheads="1"/>
          </p:cNvSpPr>
          <p:nvPr/>
        </p:nvSpPr>
        <p:spPr bwMode="auto">
          <a:xfrm flipV="1">
            <a:off x="2593975" y="2309813"/>
            <a:ext cx="431800" cy="1295400"/>
          </a:xfrm>
          <a:prstGeom prst="curvedLeftArrow">
            <a:avLst>
              <a:gd name="adj1" fmla="val 60000"/>
              <a:gd name="adj2" fmla="val 12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7" name="AutoShape 9"/>
          <p:cNvSpPr>
            <a:spLocks noChangeArrowheads="1"/>
          </p:cNvSpPr>
          <p:nvPr/>
        </p:nvSpPr>
        <p:spPr bwMode="auto">
          <a:xfrm rot="-5400000">
            <a:off x="3672682" y="1085056"/>
            <a:ext cx="431800" cy="1871663"/>
          </a:xfrm>
          <a:prstGeom prst="curvedLeftArrow">
            <a:avLst>
              <a:gd name="adj1" fmla="val 86691"/>
              <a:gd name="adj2" fmla="val 173382"/>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8" name="Text Box 10"/>
          <p:cNvSpPr txBox="1">
            <a:spLocks noChangeArrowheads="1"/>
          </p:cNvSpPr>
          <p:nvPr/>
        </p:nvSpPr>
        <p:spPr bwMode="auto">
          <a:xfrm>
            <a:off x="3060700" y="2884488"/>
            <a:ext cx="720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calib</a:t>
            </a:r>
            <a:endParaRPr lang="es-ES" sz="2000" baseline="-25000"/>
          </a:p>
        </p:txBody>
      </p:sp>
      <p:sp>
        <p:nvSpPr>
          <p:cNvPr id="145419" name="Text Box 11"/>
          <p:cNvSpPr txBox="1">
            <a:spLocks noChangeArrowheads="1"/>
          </p:cNvSpPr>
          <p:nvPr/>
        </p:nvSpPr>
        <p:spPr bwMode="auto">
          <a:xfrm>
            <a:off x="1549400" y="137318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sensor</a:t>
            </a:r>
            <a:endParaRPr lang="es-ES" sz="2000" baseline="-25000"/>
          </a:p>
        </p:txBody>
      </p:sp>
      <p:sp>
        <p:nvSpPr>
          <p:cNvPr id="145420" name="Text Box 12"/>
          <p:cNvSpPr txBox="1">
            <a:spLocks noChangeArrowheads="1"/>
          </p:cNvSpPr>
          <p:nvPr/>
        </p:nvSpPr>
        <p:spPr bwMode="auto">
          <a:xfrm>
            <a:off x="3278188" y="1373188"/>
            <a:ext cx="612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reg</a:t>
            </a:r>
            <a:endParaRPr lang="es-ES" sz="2000"/>
          </a:p>
        </p:txBody>
      </p:sp>
      <p:pic>
        <p:nvPicPr>
          <p:cNvPr id="14542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6813" y="1084263"/>
            <a:ext cx="2736850" cy="1582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5422" name="Object 14"/>
          <p:cNvGraphicFramePr>
            <a:graphicFrameLocks noGrp="1" noChangeAspect="1"/>
          </p:cNvGraphicFramePr>
          <p:nvPr>
            <p:ph sz="quarter" idx="3"/>
          </p:nvPr>
        </p:nvGraphicFramePr>
        <p:xfrm>
          <a:off x="4968875" y="3027363"/>
          <a:ext cx="2916238" cy="1409700"/>
        </p:xfrm>
        <a:graphic>
          <a:graphicData uri="http://schemas.openxmlformats.org/presentationml/2006/ole">
            <mc:AlternateContent xmlns:mc="http://schemas.openxmlformats.org/markup-compatibility/2006">
              <mc:Choice xmlns:v="urn:schemas-microsoft-com:vml" Requires="v">
                <p:oleObj spid="_x0000_s3079" name="Ecuación" r:id="rId9" imgW="1917360" imgH="927000" progId="Equation.3">
                  <p:embed/>
                </p:oleObj>
              </mc:Choice>
              <mc:Fallback>
                <p:oleObj name="Ecuación" r:id="rId9" imgW="1917360" imgH="927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75" y="3027363"/>
                        <a:ext cx="2916238"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4" name="Rectangle 16"/>
          <p:cNvSpPr>
            <a:spLocks noChangeArrowheads="1"/>
          </p:cNvSpPr>
          <p:nvPr/>
        </p:nvSpPr>
        <p:spPr bwMode="auto">
          <a:xfrm>
            <a:off x="2916238" y="5300663"/>
            <a:ext cx="3816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sz="2800">
                <a:solidFill>
                  <a:schemeClr val="accent2"/>
                </a:solidFill>
              </a:rPr>
              <a:t>Registration (Treg)?</a:t>
            </a:r>
            <a:endParaRPr lang="es-ES" sz="2800">
              <a:solidFill>
                <a:schemeClr val="accent2"/>
              </a:solidFill>
            </a:endParaRPr>
          </a:p>
        </p:txBody>
      </p:sp>
    </p:spTree>
    <p:extLst>
      <p:ext uri="{BB962C8B-B14F-4D97-AF65-F5344CB8AC3E}">
        <p14:creationId xmlns:p14="http://schemas.microsoft.com/office/powerpoint/2010/main" val="33437749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1 Título"/>
          <p:cNvSpPr>
            <a:spLocks noGrp="1"/>
          </p:cNvSpPr>
          <p:nvPr>
            <p:ph type="title"/>
          </p:nvPr>
        </p:nvSpPr>
        <p:spPr/>
        <p:txBody>
          <a:bodyPr/>
          <a:lstStyle/>
          <a:p>
            <a:r>
              <a:rPr lang="es-ES">
                <a:solidFill>
                  <a:srgbClr val="666699"/>
                </a:solidFill>
              </a:rPr>
              <a:t>Navigation in abdominal surgery</a:t>
            </a:r>
          </a:p>
        </p:txBody>
      </p:sp>
      <p:sp>
        <p:nvSpPr>
          <p:cNvPr id="83987" name="Rectangle 19"/>
          <p:cNvSpPr>
            <a:spLocks noGrp="1" noChangeArrowheads="1"/>
          </p:cNvSpPr>
          <p:nvPr>
            <p:ph type="body" idx="1"/>
          </p:nvPr>
        </p:nvSpPr>
        <p:spPr>
          <a:xfrm>
            <a:off x="395288" y="790575"/>
            <a:ext cx="8640762" cy="3143250"/>
          </a:xfrm>
          <a:noFill/>
        </p:spPr>
        <p:txBody>
          <a:bodyPr/>
          <a:lstStyle/>
          <a:p>
            <a:pPr>
              <a:lnSpc>
                <a:spcPct val="90000"/>
              </a:lnSpc>
              <a:buFont typeface="Wingdings" pitchFamily="2" charset="2"/>
              <a:buNone/>
            </a:pPr>
            <a:endParaRPr lang="es-ES_tradnl" sz="800" dirty="0"/>
          </a:p>
          <a:p>
            <a:pPr>
              <a:lnSpc>
                <a:spcPct val="90000"/>
              </a:lnSpc>
            </a:pPr>
            <a:r>
              <a:rPr lang="es-ES_tradnl" sz="1800" dirty="0" err="1"/>
              <a:t>Transcutaneus</a:t>
            </a:r>
            <a:r>
              <a:rPr lang="es-ES_tradnl" sz="1800" dirty="0"/>
              <a:t> US-CT </a:t>
            </a:r>
            <a:r>
              <a:rPr lang="es-ES_tradnl" sz="1800" dirty="0" err="1"/>
              <a:t>Registration</a:t>
            </a:r>
            <a:r>
              <a:rPr lang="es-ES_tradnl" sz="1800" dirty="0"/>
              <a:t>:</a:t>
            </a:r>
          </a:p>
          <a:p>
            <a:pPr lvl="1">
              <a:lnSpc>
                <a:spcPct val="90000"/>
              </a:lnSpc>
            </a:pPr>
            <a:r>
              <a:rPr lang="es-ES_tradnl" sz="1600" dirty="0" err="1" smtClean="0"/>
              <a:t>Image</a:t>
            </a:r>
            <a:r>
              <a:rPr lang="es-ES_tradnl" sz="1600" dirty="0" smtClean="0"/>
              <a:t> </a:t>
            </a:r>
            <a:r>
              <a:rPr lang="es-ES_tradnl" sz="1600" dirty="0"/>
              <a:t>US (3D) – </a:t>
            </a:r>
            <a:r>
              <a:rPr lang="es-ES_tradnl" sz="1600" dirty="0" err="1"/>
              <a:t>Image</a:t>
            </a:r>
            <a:r>
              <a:rPr lang="es-ES_tradnl" sz="1600" dirty="0"/>
              <a:t> CT (3D) </a:t>
            </a:r>
            <a:r>
              <a:rPr lang="es-ES_tradnl" sz="1600" dirty="0" err="1"/>
              <a:t>registration</a:t>
            </a:r>
            <a:endParaRPr lang="es-ES_tradnl" sz="1600" dirty="0"/>
          </a:p>
          <a:p>
            <a:pPr lvl="1">
              <a:lnSpc>
                <a:spcPct val="90000"/>
              </a:lnSpc>
            </a:pPr>
            <a:r>
              <a:rPr lang="es-ES_tradnl" sz="1600" dirty="0" err="1" smtClean="0"/>
              <a:t>Create</a:t>
            </a:r>
            <a:r>
              <a:rPr lang="es-ES_tradnl" sz="1600" dirty="0" smtClean="0"/>
              <a:t> </a:t>
            </a:r>
            <a:r>
              <a:rPr lang="es-ES_tradnl" sz="1600" dirty="0"/>
              <a:t>3D US </a:t>
            </a:r>
            <a:r>
              <a:rPr lang="es-ES_tradnl" sz="1600" dirty="0" err="1"/>
              <a:t>with</a:t>
            </a:r>
            <a:r>
              <a:rPr lang="es-ES_tradnl" sz="1600" dirty="0"/>
              <a:t> </a:t>
            </a:r>
            <a:r>
              <a:rPr lang="es-ES" sz="1600" b="1" i="1" dirty="0"/>
              <a:t>Plus</a:t>
            </a:r>
            <a:r>
              <a:rPr lang="es-ES_tradnl" sz="1600" b="1" i="1" dirty="0"/>
              <a:t> software</a:t>
            </a:r>
            <a:r>
              <a:rPr lang="es-ES_tradnl" sz="1600" dirty="0"/>
              <a:t> (</a:t>
            </a:r>
            <a:r>
              <a:rPr lang="es-ES_tradnl" sz="1600" dirty="0" err="1"/>
              <a:t>Queen's</a:t>
            </a:r>
            <a:r>
              <a:rPr lang="es-ES_tradnl" sz="1600" dirty="0"/>
              <a:t> </a:t>
            </a:r>
            <a:r>
              <a:rPr lang="es-ES_tradnl" sz="1600" dirty="0" err="1"/>
              <a:t>University</a:t>
            </a:r>
            <a:r>
              <a:rPr lang="es-ES_tradnl" sz="1600" dirty="0"/>
              <a:t>) </a:t>
            </a:r>
          </a:p>
          <a:p>
            <a:pPr lvl="2">
              <a:lnSpc>
                <a:spcPct val="90000"/>
              </a:lnSpc>
            </a:pPr>
            <a:r>
              <a:rPr lang="es-ES_tradnl" sz="1400" dirty="0" err="1" smtClean="0"/>
              <a:t>Volume</a:t>
            </a:r>
            <a:r>
              <a:rPr lang="es-ES_tradnl" sz="1400" dirty="0" smtClean="0"/>
              <a:t> </a:t>
            </a:r>
            <a:r>
              <a:rPr lang="es-ES_tradnl" sz="1400" dirty="0"/>
              <a:t>Reconstructor</a:t>
            </a:r>
          </a:p>
          <a:p>
            <a:pPr algn="ctr">
              <a:lnSpc>
                <a:spcPct val="90000"/>
              </a:lnSpc>
              <a:buFont typeface="Wingdings" pitchFamily="2" charset="2"/>
              <a:buNone/>
            </a:pPr>
            <a:r>
              <a:rPr lang="es-ES_tradnl" sz="1600" i="1" dirty="0"/>
              <a:t>https://www.assembla.com/spaces/plus/wiki/Volume_Reconstruction</a:t>
            </a:r>
            <a:endParaRPr lang="es-ES" sz="1600" i="1" dirty="0"/>
          </a:p>
          <a:p>
            <a:pPr lvl="2">
              <a:lnSpc>
                <a:spcPct val="90000"/>
              </a:lnSpc>
            </a:pPr>
            <a:r>
              <a:rPr lang="es-ES_tradnl" sz="1400" dirty="0" smtClean="0"/>
              <a:t>MHA </a:t>
            </a:r>
            <a:r>
              <a:rPr lang="es-ES_tradnl" sz="1400" dirty="0"/>
              <a:t>file </a:t>
            </a:r>
            <a:r>
              <a:rPr lang="es-ES_tradnl" sz="1400" dirty="0" err="1"/>
              <a:t>with</a:t>
            </a:r>
            <a:r>
              <a:rPr lang="es-ES_tradnl" sz="1400" dirty="0"/>
              <a:t> US </a:t>
            </a:r>
            <a:r>
              <a:rPr lang="es-ES_tradnl" sz="1400" dirty="0" err="1"/>
              <a:t>images</a:t>
            </a:r>
            <a:r>
              <a:rPr lang="es-ES_tradnl" sz="1400" dirty="0"/>
              <a:t> and US </a:t>
            </a:r>
            <a:r>
              <a:rPr lang="es-ES_tradnl" sz="1400" dirty="0" err="1"/>
              <a:t>probe</a:t>
            </a:r>
            <a:r>
              <a:rPr lang="es-ES_tradnl" sz="1400" dirty="0"/>
              <a:t> position (EM tracking)</a:t>
            </a:r>
          </a:p>
        </p:txBody>
      </p:sp>
      <p:pic>
        <p:nvPicPr>
          <p:cNvPr id="83988"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760663"/>
            <a:ext cx="4530725" cy="1368425"/>
          </a:xfrm>
          <a:prstGeom prst="rect">
            <a:avLst/>
          </a:prstGeom>
          <a:noFill/>
          <a:extLst>
            <a:ext uri="{909E8E84-426E-40DD-AFC4-6F175D3DCCD1}">
              <a14:hiddenFill xmlns:a14="http://schemas.microsoft.com/office/drawing/2010/main">
                <a:solidFill>
                  <a:srgbClr val="FFFFFF"/>
                </a:solidFill>
              </a14:hiddenFill>
            </a:ext>
          </a:extLst>
        </p:spPr>
      </p:pic>
      <p:pic>
        <p:nvPicPr>
          <p:cNvPr id="83989"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4271963"/>
            <a:ext cx="4283075" cy="1366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33400" y="0"/>
            <a:ext cx="8229600" cy="838200"/>
          </a:xfrm>
        </p:spPr>
        <p:txBody>
          <a:bodyPr/>
          <a:lstStyle/>
          <a:p>
            <a:r>
              <a:rPr lang="en-US" dirty="0" smtClean="0"/>
              <a:t>Calibration</a:t>
            </a:r>
          </a:p>
        </p:txBody>
      </p:sp>
      <p:sp>
        <p:nvSpPr>
          <p:cNvPr id="8" name="Content Placeholder 2"/>
          <p:cNvSpPr>
            <a:spLocks noGrp="1"/>
          </p:cNvSpPr>
          <p:nvPr>
            <p:ph idx="1"/>
          </p:nvPr>
        </p:nvSpPr>
        <p:spPr>
          <a:xfrm>
            <a:off x="381000" y="990601"/>
            <a:ext cx="8458200" cy="533400"/>
          </a:xfrm>
        </p:spPr>
        <p:txBody>
          <a:bodyPr>
            <a:normAutofit/>
          </a:bodyPr>
          <a:lstStyle/>
          <a:p>
            <a:pPr marL="0" indent="0" algn="ctr">
              <a:buFont typeface="Arial" charset="0"/>
              <a:buNone/>
              <a:defRPr/>
            </a:pPr>
            <a:r>
              <a:rPr lang="en-US" sz="2400" dirty="0"/>
              <a:t>C</a:t>
            </a:r>
            <a:r>
              <a:rPr lang="en-US" sz="2400" dirty="0" smtClean="0"/>
              <a:t>ompute the </a:t>
            </a:r>
            <a:r>
              <a:rPr lang="en-US" sz="2400" dirty="0" smtClean="0">
                <a:solidFill>
                  <a:srgbClr val="0000CC"/>
                </a:solidFill>
                <a:effectLst>
                  <a:outerShdw blurRad="38100" dist="38100" dir="2700000" algn="tl">
                    <a:srgbClr val="000000">
                      <a:alpha val="43137"/>
                    </a:srgbClr>
                  </a:outerShdw>
                </a:effectLst>
              </a:rPr>
              <a:t>US IMAGE to NEEDLE TIP </a:t>
            </a:r>
            <a:r>
              <a:rPr lang="en-US" sz="2400" dirty="0" smtClean="0"/>
              <a:t>transform</a:t>
            </a:r>
          </a:p>
        </p:txBody>
      </p:sp>
      <p:grpSp>
        <p:nvGrpSpPr>
          <p:cNvPr id="16" name="Group 15"/>
          <p:cNvGrpSpPr/>
          <p:nvPr/>
        </p:nvGrpSpPr>
        <p:grpSpPr>
          <a:xfrm>
            <a:off x="1551055" y="3580475"/>
            <a:ext cx="6009414" cy="2420063"/>
            <a:chOff x="2196373" y="3833813"/>
            <a:chExt cx="6009414" cy="2420063"/>
          </a:xfrm>
        </p:grpSpPr>
        <p:grpSp>
          <p:nvGrpSpPr>
            <p:cNvPr id="19462" name="Group 14"/>
            <p:cNvGrpSpPr>
              <a:grpSpLocks/>
            </p:cNvGrpSpPr>
            <p:nvPr/>
          </p:nvGrpSpPr>
          <p:grpSpPr bwMode="auto">
            <a:xfrm>
              <a:off x="5561012" y="3833813"/>
              <a:ext cx="890587" cy="566738"/>
              <a:chOff x="659104" y="5181600"/>
              <a:chExt cx="891591" cy="566410"/>
            </a:xfrm>
          </p:grpSpPr>
          <p:cxnSp>
            <p:nvCxnSpPr>
              <p:cNvPr id="3" name="Straight Arrow Connector 2"/>
              <p:cNvCxnSpPr/>
              <p:nvPr/>
            </p:nvCxnSpPr>
            <p:spPr>
              <a:xfrm flipV="1">
                <a:off x="991265"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91265" y="5486224"/>
                <a:ext cx="2272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91265" y="5333912"/>
                <a:ext cx="189126"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5" name="TextBox 13"/>
              <p:cNvSpPr txBox="1">
                <a:spLocks noChangeArrowheads="1"/>
              </p:cNvSpPr>
              <p:nvPr/>
            </p:nvSpPr>
            <p:spPr bwMode="auto">
              <a:xfrm>
                <a:off x="659104" y="5486400"/>
                <a:ext cx="8915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PHANTOM</a:t>
                </a:r>
              </a:p>
            </p:txBody>
          </p:sp>
        </p:grpSp>
        <p:grpSp>
          <p:nvGrpSpPr>
            <p:cNvPr id="19463" name="Group 17"/>
            <p:cNvGrpSpPr>
              <a:grpSpLocks/>
            </p:cNvGrpSpPr>
            <p:nvPr/>
          </p:nvGrpSpPr>
          <p:grpSpPr bwMode="auto">
            <a:xfrm>
              <a:off x="5576887" y="5049838"/>
              <a:ext cx="1058862" cy="566738"/>
              <a:chOff x="659104" y="5181600"/>
              <a:chExt cx="1059906" cy="566410"/>
            </a:xfrm>
          </p:grpSpPr>
          <p:cxnSp>
            <p:nvCxnSpPr>
              <p:cNvPr id="19" name="Straight Arrow Connector 18"/>
              <p:cNvCxnSpPr/>
              <p:nvPr/>
            </p:nvCxnSpPr>
            <p:spPr>
              <a:xfrm flipV="1">
                <a:off x="991218"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91218" y="5486224"/>
                <a:ext cx="2272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91218" y="5333912"/>
                <a:ext cx="189099"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1" name="TextBox 21"/>
              <p:cNvSpPr txBox="1">
                <a:spLocks noChangeArrowheads="1"/>
              </p:cNvSpPr>
              <p:nvPr/>
            </p:nvSpPr>
            <p:spPr bwMode="auto">
              <a:xfrm>
                <a:off x="659104" y="5486400"/>
                <a:ext cx="1059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REFERENCE</a:t>
                </a:r>
              </a:p>
            </p:txBody>
          </p:sp>
        </p:grpSp>
        <p:grpSp>
          <p:nvGrpSpPr>
            <p:cNvPr id="19464" name="Group 22"/>
            <p:cNvGrpSpPr>
              <a:grpSpLocks/>
            </p:cNvGrpSpPr>
            <p:nvPr/>
          </p:nvGrpSpPr>
          <p:grpSpPr bwMode="auto">
            <a:xfrm>
              <a:off x="7077672" y="5102229"/>
              <a:ext cx="1066318" cy="565732"/>
              <a:chOff x="485175" y="5181600"/>
              <a:chExt cx="1065711" cy="566993"/>
            </a:xfrm>
          </p:grpSpPr>
          <p:cxnSp>
            <p:nvCxnSpPr>
              <p:cNvPr id="24" name="Straight Arrow Connector 23"/>
              <p:cNvCxnSpPr/>
              <p:nvPr/>
            </p:nvCxnSpPr>
            <p:spPr>
              <a:xfrm flipV="1">
                <a:off x="990703"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0703" y="5487080"/>
                <a:ext cx="2284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990703" y="5334340"/>
                <a:ext cx="190392"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7" name="TextBox 26"/>
              <p:cNvSpPr txBox="1">
                <a:spLocks noChangeArrowheads="1"/>
              </p:cNvSpPr>
              <p:nvPr/>
            </p:nvSpPr>
            <p:spPr bwMode="auto">
              <a:xfrm>
                <a:off x="485175" y="5486400"/>
                <a:ext cx="106571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STYLUS REF</a:t>
                </a:r>
                <a:endParaRPr lang="en-US" sz="1100" b="1" dirty="0"/>
              </a:p>
            </p:txBody>
          </p:sp>
        </p:grpSp>
        <p:grpSp>
          <p:nvGrpSpPr>
            <p:cNvPr id="19465" name="Group 27"/>
            <p:cNvGrpSpPr>
              <a:grpSpLocks/>
            </p:cNvGrpSpPr>
            <p:nvPr/>
          </p:nvGrpSpPr>
          <p:grpSpPr bwMode="auto">
            <a:xfrm>
              <a:off x="7210424" y="3954463"/>
              <a:ext cx="995363" cy="566738"/>
              <a:chOff x="618450" y="5181600"/>
              <a:chExt cx="994183" cy="566410"/>
            </a:xfrm>
          </p:grpSpPr>
          <p:cxnSp>
            <p:nvCxnSpPr>
              <p:cNvPr id="29" name="Straight Arrow Connector 28"/>
              <p:cNvCxnSpPr/>
              <p:nvPr/>
            </p:nvCxnSpPr>
            <p:spPr>
              <a:xfrm flipV="1">
                <a:off x="991071"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91071" y="5486224"/>
                <a:ext cx="22832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91071" y="5333912"/>
                <a:ext cx="190274"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3" name="TextBox 31"/>
              <p:cNvSpPr txBox="1">
                <a:spLocks noChangeArrowheads="1"/>
              </p:cNvSpPr>
              <p:nvPr/>
            </p:nvSpPr>
            <p:spPr bwMode="auto">
              <a:xfrm>
                <a:off x="618450" y="5486400"/>
                <a:ext cx="99418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STYLUS</a:t>
                </a:r>
                <a:r>
                  <a:rPr lang="en-US" sz="1100" dirty="0"/>
                  <a:t> </a:t>
                </a:r>
                <a:r>
                  <a:rPr lang="en-US" sz="1100" b="1" dirty="0"/>
                  <a:t>TIP</a:t>
                </a:r>
              </a:p>
            </p:txBody>
          </p:sp>
        </p:grpSp>
        <p:grpSp>
          <p:nvGrpSpPr>
            <p:cNvPr id="19466" name="Group 32"/>
            <p:cNvGrpSpPr>
              <a:grpSpLocks/>
            </p:cNvGrpSpPr>
            <p:nvPr/>
          </p:nvGrpSpPr>
          <p:grpSpPr bwMode="auto">
            <a:xfrm>
              <a:off x="2867024" y="4854576"/>
              <a:ext cx="688975" cy="566737"/>
              <a:chOff x="659104" y="5181600"/>
              <a:chExt cx="688009" cy="566410"/>
            </a:xfrm>
          </p:grpSpPr>
          <p:cxnSp>
            <p:nvCxnSpPr>
              <p:cNvPr id="34" name="Straight Arrow Connector 33"/>
              <p:cNvCxnSpPr/>
              <p:nvPr/>
            </p:nvCxnSpPr>
            <p:spPr>
              <a:xfrm flipV="1">
                <a:off x="990427"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90427" y="5486224"/>
                <a:ext cx="2282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90427" y="5333912"/>
                <a:ext cx="190233"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9" name="TextBox 36"/>
              <p:cNvSpPr txBox="1">
                <a:spLocks noChangeArrowheads="1"/>
              </p:cNvSpPr>
              <p:nvPr/>
            </p:nvSpPr>
            <p:spPr bwMode="auto">
              <a:xfrm>
                <a:off x="659104" y="5486400"/>
                <a:ext cx="6880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PROBE</a:t>
                </a:r>
              </a:p>
            </p:txBody>
          </p:sp>
        </p:grpSp>
        <p:grpSp>
          <p:nvGrpSpPr>
            <p:cNvPr id="19467" name="Group 37"/>
            <p:cNvGrpSpPr>
              <a:grpSpLocks/>
            </p:cNvGrpSpPr>
            <p:nvPr/>
          </p:nvGrpSpPr>
          <p:grpSpPr bwMode="auto">
            <a:xfrm>
              <a:off x="4286249" y="4767266"/>
              <a:ext cx="881973" cy="565729"/>
              <a:chOff x="659104" y="5181600"/>
              <a:chExt cx="882271" cy="566990"/>
            </a:xfrm>
          </p:grpSpPr>
          <p:cxnSp>
            <p:nvCxnSpPr>
              <p:cNvPr id="39" name="Straight Arrow Connector 38"/>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5" name="TextBox 41"/>
              <p:cNvSpPr txBox="1">
                <a:spLocks noChangeArrowheads="1"/>
              </p:cNvSpPr>
              <p:nvPr/>
            </p:nvSpPr>
            <p:spPr bwMode="auto">
              <a:xfrm>
                <a:off x="659104" y="5486397"/>
                <a:ext cx="88227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US IMAGE</a:t>
                </a:r>
                <a:endParaRPr lang="en-US" sz="1100" b="1" dirty="0"/>
              </a:p>
            </p:txBody>
          </p:sp>
        </p:grpSp>
        <p:cxnSp>
          <p:nvCxnSpPr>
            <p:cNvPr id="43" name="Elbow Connector 42"/>
            <p:cNvCxnSpPr/>
            <p:nvPr/>
          </p:nvCxnSpPr>
          <p:spPr>
            <a:xfrm>
              <a:off x="7586662" y="4237038"/>
              <a:ext cx="15875" cy="1162050"/>
            </a:xfrm>
            <a:prstGeom prst="curvedConnector3">
              <a:avLst>
                <a:gd name="adj1" fmla="val 3015078"/>
              </a:avLst>
            </a:prstGeom>
            <a:ln w="28575">
              <a:solidFill>
                <a:srgbClr val="00B05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42"/>
            <p:cNvCxnSpPr/>
            <p:nvPr/>
          </p:nvCxnSpPr>
          <p:spPr>
            <a:xfrm>
              <a:off x="5910262" y="4116388"/>
              <a:ext cx="14287" cy="1162050"/>
            </a:xfrm>
            <a:prstGeom prst="curvedConnector3">
              <a:avLst>
                <a:gd name="adj1" fmla="val 301507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470" name="Group 51"/>
            <p:cNvGrpSpPr>
              <a:grpSpLocks/>
            </p:cNvGrpSpPr>
            <p:nvPr/>
          </p:nvGrpSpPr>
          <p:grpSpPr bwMode="auto">
            <a:xfrm>
              <a:off x="4554537" y="5484813"/>
              <a:ext cx="877887" cy="566738"/>
              <a:chOff x="659104" y="5181600"/>
              <a:chExt cx="878767" cy="566410"/>
            </a:xfrm>
          </p:grpSpPr>
          <p:cxnSp>
            <p:nvCxnSpPr>
              <p:cNvPr id="53" name="Straight Arrow Connector 52"/>
              <p:cNvCxnSpPr/>
              <p:nvPr/>
            </p:nvCxnSpPr>
            <p:spPr>
              <a:xfrm flipV="1">
                <a:off x="991224"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91224" y="5486224"/>
                <a:ext cx="2272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91224" y="5333912"/>
                <a:ext cx="189102"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1" name="TextBox 55"/>
              <p:cNvSpPr txBox="1">
                <a:spLocks noChangeArrowheads="1"/>
              </p:cNvSpPr>
              <p:nvPr/>
            </p:nvSpPr>
            <p:spPr bwMode="auto">
              <a:xfrm>
                <a:off x="659104" y="5486400"/>
                <a:ext cx="878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TRACKER</a:t>
                </a:r>
              </a:p>
            </p:txBody>
          </p:sp>
        </p:grpSp>
        <p:cxnSp>
          <p:nvCxnSpPr>
            <p:cNvPr id="60" name="Elbow Connector 42"/>
            <p:cNvCxnSpPr>
              <a:stCxn id="19485" idx="0"/>
            </p:cNvCxnSpPr>
            <p:nvPr/>
          </p:nvCxnSpPr>
          <p:spPr>
            <a:xfrm rot="5400000" flipH="1" flipV="1">
              <a:off x="4832520" y="4011107"/>
              <a:ext cx="954995" cy="1165562"/>
            </a:xfrm>
            <a:prstGeom prst="curvedConnector2">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380" name="Group 15379"/>
            <p:cNvGrpSpPr>
              <a:grpSpLocks/>
            </p:cNvGrpSpPr>
            <p:nvPr/>
          </p:nvGrpSpPr>
          <p:grpSpPr bwMode="auto">
            <a:xfrm>
              <a:off x="3213099" y="5205414"/>
              <a:ext cx="4397732" cy="584375"/>
              <a:chOff x="3276600" y="5584195"/>
              <a:chExt cx="4398313" cy="585024"/>
            </a:xfrm>
          </p:grpSpPr>
          <p:cxnSp>
            <p:nvCxnSpPr>
              <p:cNvPr id="57" name="Elbow Connector 42"/>
              <p:cNvCxnSpPr/>
              <p:nvPr/>
            </p:nvCxnSpPr>
            <p:spPr>
              <a:xfrm>
                <a:off x="3276600" y="5584195"/>
                <a:ext cx="1673446" cy="570546"/>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Elbow Connector 42"/>
              <p:cNvCxnSpPr/>
              <p:nvPr/>
            </p:nvCxnSpPr>
            <p:spPr>
              <a:xfrm rot="10800000" flipV="1">
                <a:off x="4988151" y="5747890"/>
                <a:ext cx="978029" cy="325798"/>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Elbow Connector 42"/>
              <p:cNvCxnSpPr>
                <a:stCxn id="19497" idx="0"/>
                <a:endCxn id="19481" idx="0"/>
              </p:cNvCxnSpPr>
              <p:nvPr/>
            </p:nvCxnSpPr>
            <p:spPr>
              <a:xfrm rot="16200000" flipH="1" flipV="1">
                <a:off x="6174132" y="4668439"/>
                <a:ext cx="383865" cy="2617696"/>
              </a:xfrm>
              <a:prstGeom prst="curvedConnector3">
                <a:avLst>
                  <a:gd name="adj1" fmla="val 121721"/>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7" name="Elbow Connector 42"/>
            <p:cNvCxnSpPr/>
            <p:nvPr/>
          </p:nvCxnSpPr>
          <p:spPr>
            <a:xfrm rot="10800000">
              <a:off x="5910262" y="4062413"/>
              <a:ext cx="1676400" cy="196850"/>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Elbow Connector 42"/>
            <p:cNvCxnSpPr>
              <a:endCxn id="19485" idx="0"/>
            </p:cNvCxnSpPr>
            <p:nvPr/>
          </p:nvCxnSpPr>
          <p:spPr>
            <a:xfrm flipV="1">
              <a:off x="3198812" y="5071385"/>
              <a:ext cx="1528424" cy="153078"/>
            </a:xfrm>
            <a:prstGeom prst="curvedConnector4">
              <a:avLst>
                <a:gd name="adj1" fmla="val 35574"/>
                <a:gd name="adj2" fmla="val 249336"/>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9" name="Group 37"/>
            <p:cNvGrpSpPr>
              <a:grpSpLocks/>
            </p:cNvGrpSpPr>
            <p:nvPr/>
          </p:nvGrpSpPr>
          <p:grpSpPr bwMode="auto">
            <a:xfrm>
              <a:off x="2196373" y="5611019"/>
              <a:ext cx="1018227" cy="565732"/>
              <a:chOff x="659104" y="5181600"/>
              <a:chExt cx="1018570" cy="566993"/>
            </a:xfrm>
          </p:grpSpPr>
          <p:cxnSp>
            <p:nvCxnSpPr>
              <p:cNvPr id="50" name="Straight Arrow Connector 49"/>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41"/>
              <p:cNvSpPr txBox="1">
                <a:spLocks noChangeArrowheads="1"/>
              </p:cNvSpPr>
              <p:nvPr/>
            </p:nvSpPr>
            <p:spPr bwMode="auto">
              <a:xfrm>
                <a:off x="659104" y="5486400"/>
                <a:ext cx="1018570"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TIP</a:t>
                </a:r>
                <a:endParaRPr lang="en-US" sz="1100" b="1" dirty="0"/>
              </a:p>
            </p:txBody>
          </p:sp>
        </p:grpSp>
        <p:grpSp>
          <p:nvGrpSpPr>
            <p:cNvPr id="59" name="Group 37"/>
            <p:cNvGrpSpPr>
              <a:grpSpLocks/>
            </p:cNvGrpSpPr>
            <p:nvPr/>
          </p:nvGrpSpPr>
          <p:grpSpPr bwMode="auto">
            <a:xfrm>
              <a:off x="3313112" y="5688144"/>
              <a:ext cx="1082348" cy="565732"/>
              <a:chOff x="659104" y="5181600"/>
              <a:chExt cx="1082714" cy="566993"/>
            </a:xfrm>
          </p:grpSpPr>
          <p:cxnSp>
            <p:nvCxnSpPr>
              <p:cNvPr id="61" name="Straight Arrow Connector 60"/>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41"/>
              <p:cNvSpPr txBox="1">
                <a:spLocks noChangeArrowheads="1"/>
              </p:cNvSpPr>
              <p:nvPr/>
            </p:nvSpPr>
            <p:spPr bwMode="auto">
              <a:xfrm>
                <a:off x="659104" y="5486400"/>
                <a:ext cx="1082714"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REF</a:t>
                </a:r>
                <a:endParaRPr lang="en-US" sz="1100" b="1" dirty="0"/>
              </a:p>
            </p:txBody>
          </p:sp>
        </p:grpSp>
        <p:cxnSp>
          <p:nvCxnSpPr>
            <p:cNvPr id="65" name="Elbow Connector 42"/>
            <p:cNvCxnSpPr/>
            <p:nvPr/>
          </p:nvCxnSpPr>
          <p:spPr>
            <a:xfrm>
              <a:off x="2642461" y="5802313"/>
              <a:ext cx="1002439" cy="187219"/>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42"/>
            <p:cNvCxnSpPr>
              <a:endCxn id="19481" idx="2"/>
            </p:cNvCxnSpPr>
            <p:nvPr/>
          </p:nvCxnSpPr>
          <p:spPr>
            <a:xfrm>
              <a:off x="3901574" y="5895922"/>
              <a:ext cx="1091907" cy="155629"/>
            </a:xfrm>
            <a:prstGeom prst="curvedConnector4">
              <a:avLst>
                <a:gd name="adj1" fmla="val 29900"/>
                <a:gd name="adj2" fmla="val 24688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42"/>
            <p:cNvCxnSpPr>
              <a:endCxn id="19485" idx="2"/>
            </p:cNvCxnSpPr>
            <p:nvPr/>
          </p:nvCxnSpPr>
          <p:spPr>
            <a:xfrm flipV="1">
              <a:off x="2702181" y="5332995"/>
              <a:ext cx="2025055" cy="410582"/>
            </a:xfrm>
            <a:prstGeom prst="curvedConnector2">
              <a:avLst/>
            </a:prstGeom>
            <a:ln w="28575">
              <a:solidFill>
                <a:srgbClr val="0000CC"/>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2"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632" y="1623575"/>
            <a:ext cx="2365768" cy="2226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4731" y="1596783"/>
            <a:ext cx="2579687" cy="19039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684" b="-2683"/>
          <a:stretch/>
        </p:blipFill>
        <p:spPr bwMode="auto">
          <a:xfrm>
            <a:off x="3405188" y="1600200"/>
            <a:ext cx="2462212" cy="16967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837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0"/>
            <a:ext cx="8229600" cy="990600"/>
          </a:xfrm>
        </p:spPr>
        <p:txBody>
          <a:bodyPr/>
          <a:lstStyle/>
          <a:p>
            <a:pPr eaLnBrk="1" hangingPunct="1"/>
            <a:r>
              <a:rPr lang="en-US" dirty="0"/>
              <a:t>E</a:t>
            </a:r>
            <a:r>
              <a:rPr lang="en-US" dirty="0" smtClean="0"/>
              <a:t>xplosion of chances for error </a:t>
            </a:r>
          </a:p>
        </p:txBody>
      </p:sp>
      <p:pic>
        <p:nvPicPr>
          <p:cNvPr id="3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1" t="5135" r="3384" b="5600"/>
          <a:stretch/>
        </p:blipFill>
        <p:spPr bwMode="auto">
          <a:xfrm>
            <a:off x="2743200" y="3657600"/>
            <a:ext cx="3276600" cy="242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92" r="4007"/>
          <a:stretch/>
        </p:blipFill>
        <p:spPr bwMode="auto">
          <a:xfrm>
            <a:off x="323850" y="1155020"/>
            <a:ext cx="4497352" cy="241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202" y="1170145"/>
            <a:ext cx="4208498" cy="2401996"/>
          </a:xfrm>
          <a:prstGeom prst="rect">
            <a:avLst/>
          </a:prstGeom>
        </p:spPr>
      </p:pic>
    </p:spTree>
    <p:extLst>
      <p:ext uri="{BB962C8B-B14F-4D97-AF65-F5344CB8AC3E}">
        <p14:creationId xmlns:p14="http://schemas.microsoft.com/office/powerpoint/2010/main" val="1415063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Aurora Electromagnetic Track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909989"/>
            <a:ext cx="2305050" cy="923925"/>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a:xfrm>
            <a:off x="533400" y="7937"/>
            <a:ext cx="8229600" cy="914400"/>
          </a:xfrm>
        </p:spPr>
        <p:txBody>
          <a:bodyPr>
            <a:normAutofit/>
          </a:bodyPr>
          <a:lstStyle/>
          <a:p>
            <a:r>
              <a:rPr lang="en-US" dirty="0" smtClean="0"/>
              <a:t>Data acquisition - tracking</a:t>
            </a:r>
          </a:p>
        </p:txBody>
      </p:sp>
      <p:sp>
        <p:nvSpPr>
          <p:cNvPr id="2" name="AutoShape 2"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4" name="AutoShape 4"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13" name="Group 12"/>
          <p:cNvGrpSpPr>
            <a:grpSpLocks noChangeAspect="1"/>
          </p:cNvGrpSpPr>
          <p:nvPr/>
        </p:nvGrpSpPr>
        <p:grpSpPr>
          <a:xfrm>
            <a:off x="6137016" y="3352800"/>
            <a:ext cx="2690498" cy="1113651"/>
            <a:chOff x="6732240" y="3228891"/>
            <a:chExt cx="2121236" cy="878022"/>
          </a:xfrm>
        </p:grpSpPr>
        <p:pic>
          <p:nvPicPr>
            <p:cNvPr id="11" name="Picture 2"/>
            <p:cNvPicPr>
              <a:picLocks noChangeAspect="1" noChangeArrowheads="1"/>
            </p:cNvPicPr>
            <p:nvPr/>
          </p:nvPicPr>
          <p:blipFill>
            <a:blip r:embed="rId3"/>
            <a:srcRect/>
            <a:stretch>
              <a:fillRect/>
            </a:stretch>
          </p:blipFill>
          <p:spPr bwMode="auto">
            <a:xfrm>
              <a:off x="6732240" y="3228891"/>
              <a:ext cx="807691" cy="878021"/>
            </a:xfrm>
            <a:prstGeom prst="rect">
              <a:avLst/>
            </a:prstGeom>
            <a:noFill/>
            <a:ln w="9525">
              <a:noFill/>
              <a:miter lim="800000"/>
              <a:headEnd/>
              <a:tailEnd/>
            </a:ln>
          </p:spPr>
        </p:pic>
        <p:pic>
          <p:nvPicPr>
            <p:cNvPr id="12" name="Picture 2"/>
            <p:cNvPicPr>
              <a:picLocks noChangeAspect="1" noChangeArrowheads="1"/>
            </p:cNvPicPr>
            <p:nvPr/>
          </p:nvPicPr>
          <p:blipFill>
            <a:blip r:embed="rId4"/>
            <a:srcRect/>
            <a:stretch>
              <a:fillRect/>
            </a:stretch>
          </p:blipFill>
          <p:spPr bwMode="auto">
            <a:xfrm>
              <a:off x="7644817" y="3228892"/>
              <a:ext cx="1208659" cy="878021"/>
            </a:xfrm>
            <a:prstGeom prst="rect">
              <a:avLst/>
            </a:prstGeom>
            <a:noFill/>
            <a:ln w="9525">
              <a:noFill/>
              <a:miter lim="800000"/>
              <a:headEnd/>
              <a:tailEnd/>
            </a:ln>
          </p:spPr>
        </p:pic>
      </p:grpSp>
      <p:pic>
        <p:nvPicPr>
          <p:cNvPr id="1026" name="Picture 2" descr="http://www.3dm3.com/forum/attachments/f50/17744d1235554056-3dconnexion-3d-mice-now-supported-google-earth-5-0-mail.google.com.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302"/>
          <a:stretch/>
        </p:blipFill>
        <p:spPr bwMode="auto">
          <a:xfrm>
            <a:off x="5514218" y="4764729"/>
            <a:ext cx="1628194" cy="1290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g.tjskl.org.cn/pic/z253393a-200x200-1/microntracker_2.jpg"/>
          <p:cNvPicPr>
            <a:picLocks noChangeAspect="1" noChangeArrowheads="1"/>
          </p:cNvPicPr>
          <p:nvPr/>
        </p:nvPicPr>
        <p:blipFill rotWithShape="1">
          <a:blip r:embed="rId6">
            <a:extLst>
              <a:ext uri="{28A0092B-C50C-407E-A947-70E740481C1C}">
                <a14:useLocalDpi xmlns:a14="http://schemas.microsoft.com/office/drawing/2010/main" val="0"/>
              </a:ext>
            </a:extLst>
          </a:blip>
          <a:srcRect l="22304" t="16883" r="20554" b="17593"/>
          <a:stretch/>
        </p:blipFill>
        <p:spPr bwMode="auto">
          <a:xfrm>
            <a:off x="5361994" y="1828800"/>
            <a:ext cx="1088572" cy="12482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rientation Sensor, AH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5410198"/>
            <a:ext cx="907901" cy="8997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robotshop.com/content/images/phidgetspatial-3-axis-accelerometer-high-resolution-larg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3380" y="4845166"/>
            <a:ext cx="1869490" cy="113006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0375" y="836712"/>
            <a:ext cx="5878983" cy="5270934"/>
          </a:xfrm>
        </p:spPr>
        <p:txBody>
          <a:bodyPr>
            <a:normAutofit/>
          </a:bodyPr>
          <a:lstStyle/>
          <a:p>
            <a:pPr>
              <a:lnSpc>
                <a:spcPct val="120000"/>
              </a:lnSpc>
              <a:spcBef>
                <a:spcPts val="600"/>
              </a:spcBef>
              <a:spcAft>
                <a:spcPts val="0"/>
              </a:spcAft>
              <a:defRPr/>
            </a:pPr>
            <a:r>
              <a:rPr lang="en-US" sz="1800" dirty="0" smtClean="0">
                <a:latin typeface="Arial" pitchFamily="34" charset="0"/>
                <a:cs typeface="Arial" pitchFamily="34" charset="0"/>
              </a:rPr>
              <a:t>Ascension EM tracker</a:t>
            </a:r>
          </a:p>
          <a:p>
            <a:pPr>
              <a:lnSpc>
                <a:spcPct val="120000"/>
              </a:lnSpc>
              <a:spcBef>
                <a:spcPts val="600"/>
              </a:spcBef>
              <a:spcAft>
                <a:spcPts val="0"/>
              </a:spcAft>
              <a:defRPr/>
            </a:pPr>
            <a:r>
              <a:rPr lang="en-US" sz="1800" dirty="0" smtClean="0">
                <a:latin typeface="Arial" pitchFamily="34" charset="0"/>
                <a:cs typeface="Arial" pitchFamily="34" charset="0"/>
              </a:rPr>
              <a:t>NDI Aurora, Polaris, and </a:t>
            </a:r>
            <a:r>
              <a:rPr lang="en-US" sz="1800" dirty="0" err="1" smtClean="0">
                <a:latin typeface="Arial" pitchFamily="34" charset="0"/>
                <a:cs typeface="Arial" pitchFamily="34" charset="0"/>
              </a:rPr>
              <a:t>Certus</a:t>
            </a:r>
            <a:r>
              <a:rPr lang="en-US" sz="1800" dirty="0" smtClean="0">
                <a:latin typeface="Arial" pitchFamily="34" charset="0"/>
                <a:cs typeface="Arial" pitchFamily="34" charset="0"/>
              </a:rPr>
              <a:t> </a:t>
            </a:r>
            <a:br>
              <a:rPr lang="en-US" sz="1800" dirty="0" smtClean="0">
                <a:latin typeface="Arial" pitchFamily="34" charset="0"/>
                <a:cs typeface="Arial" pitchFamily="34" charset="0"/>
              </a:rPr>
            </a:br>
            <a:r>
              <a:rPr lang="en-US" sz="1800" dirty="0" smtClean="0">
                <a:latin typeface="Arial" pitchFamily="34" charset="0"/>
                <a:cs typeface="Arial" pitchFamily="34" charset="0"/>
              </a:rPr>
              <a:t>optical and electromagnetic trackers</a:t>
            </a:r>
          </a:p>
          <a:p>
            <a:pPr>
              <a:lnSpc>
                <a:spcPct val="120000"/>
              </a:lnSpc>
              <a:spcBef>
                <a:spcPts val="600"/>
              </a:spcBef>
              <a:spcAft>
                <a:spcPts val="0"/>
              </a:spcAft>
              <a:defRPr/>
            </a:pPr>
            <a:r>
              <a:rPr lang="en-US" sz="1800" dirty="0" err="1" smtClean="0">
                <a:latin typeface="Arial" pitchFamily="34" charset="0"/>
                <a:cs typeface="Arial" pitchFamily="34" charset="0"/>
              </a:rPr>
              <a:t>Claron</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MicronTracker</a:t>
            </a:r>
            <a:r>
              <a:rPr lang="en-US" sz="1800" dirty="0" smtClean="0">
                <a:latin typeface="Arial" pitchFamily="34" charset="0"/>
                <a:cs typeface="Arial" pitchFamily="34" charset="0"/>
              </a:rPr>
              <a:t> optical tracker</a:t>
            </a:r>
          </a:p>
          <a:p>
            <a:pPr>
              <a:lnSpc>
                <a:spcPct val="120000"/>
              </a:lnSpc>
              <a:spcBef>
                <a:spcPts val="600"/>
              </a:spcBef>
              <a:spcAft>
                <a:spcPts val="0"/>
              </a:spcAft>
              <a:defRPr/>
            </a:pPr>
            <a:r>
              <a:rPr lang="en-US" sz="1800" dirty="0" err="1" smtClean="0">
                <a:latin typeface="Arial" pitchFamily="34" charset="0"/>
                <a:cs typeface="Arial" pitchFamily="34" charset="0"/>
              </a:rPr>
              <a:t>Brachy</a:t>
            </a:r>
            <a:r>
              <a:rPr lang="en-US" sz="1800" dirty="0" smtClean="0">
                <a:latin typeface="Arial" pitchFamily="34" charset="0"/>
                <a:cs typeface="Arial" pitchFamily="34" charset="0"/>
              </a:rPr>
              <a:t> steppers (CMS </a:t>
            </a:r>
            <a:r>
              <a:rPr lang="en-US" sz="1800" dirty="0" err="1" smtClean="0">
                <a:latin typeface="Arial" pitchFamily="34" charset="0"/>
                <a:cs typeface="Arial" pitchFamily="34" charset="0"/>
              </a:rPr>
              <a:t>Accuseed</a:t>
            </a:r>
            <a:r>
              <a:rPr lang="en-US" sz="1800" dirty="0" smtClean="0">
                <a:latin typeface="Arial" pitchFamily="34" charset="0"/>
                <a:cs typeface="Arial" pitchFamily="34" charset="0"/>
              </a:rPr>
              <a:t>, </a:t>
            </a:r>
            <a:br>
              <a:rPr lang="en-US" sz="1800" dirty="0" smtClean="0">
                <a:latin typeface="Arial" pitchFamily="34" charset="0"/>
                <a:cs typeface="Arial" pitchFamily="34" charset="0"/>
              </a:rPr>
            </a:br>
            <a:r>
              <a:rPr lang="en-US" sz="1800" dirty="0" smtClean="0">
                <a:latin typeface="Arial" pitchFamily="34" charset="0"/>
                <a:cs typeface="Arial" pitchFamily="34" charset="0"/>
              </a:rPr>
              <a:t>Burdette Medical systems, CIVCO)</a:t>
            </a:r>
          </a:p>
          <a:p>
            <a:pPr>
              <a:lnSpc>
                <a:spcPct val="120000"/>
              </a:lnSpc>
              <a:spcBef>
                <a:spcPts val="600"/>
              </a:spcBef>
              <a:spcAft>
                <a:spcPts val="0"/>
              </a:spcAft>
              <a:defRPr/>
            </a:pPr>
            <a:r>
              <a:rPr lang="en-US" sz="1800" dirty="0" err="1" smtClean="0">
                <a:latin typeface="Arial" pitchFamily="34" charset="0"/>
                <a:cs typeface="Arial" pitchFamily="34" charset="0"/>
              </a:rPr>
              <a:t>PhidgetSpatial</a:t>
            </a:r>
            <a:r>
              <a:rPr lang="en-US" sz="1800" dirty="0" smtClean="0">
                <a:latin typeface="Arial" pitchFamily="34" charset="0"/>
                <a:cs typeface="Arial" pitchFamily="34" charset="0"/>
              </a:rPr>
              <a:t> inertial measurement device</a:t>
            </a:r>
          </a:p>
          <a:p>
            <a:pPr>
              <a:lnSpc>
                <a:spcPct val="120000"/>
              </a:lnSpc>
              <a:spcBef>
                <a:spcPts val="600"/>
              </a:spcBef>
              <a:spcAft>
                <a:spcPts val="0"/>
              </a:spcAft>
              <a:defRPr/>
            </a:pPr>
            <a:r>
              <a:rPr lang="en-US" sz="1800" dirty="0" err="1">
                <a:latin typeface="Arial" pitchFamily="34" charset="0"/>
                <a:cs typeface="Arial" pitchFamily="34" charset="0"/>
              </a:rPr>
              <a:t>CHRobotics</a:t>
            </a:r>
            <a:r>
              <a:rPr lang="en-US" sz="1800" dirty="0">
                <a:latin typeface="Arial" pitchFamily="34" charset="0"/>
                <a:cs typeface="Arial" pitchFamily="34" charset="0"/>
              </a:rPr>
              <a:t> </a:t>
            </a:r>
            <a:r>
              <a:rPr lang="en-US" sz="1800" dirty="0" smtClean="0">
                <a:latin typeface="Arial" pitchFamily="34" charset="0"/>
                <a:cs typeface="Arial" pitchFamily="34" charset="0"/>
              </a:rPr>
              <a:t>inertial </a:t>
            </a:r>
            <a:r>
              <a:rPr lang="en-US" sz="1800" dirty="0">
                <a:latin typeface="Arial" pitchFamily="34" charset="0"/>
                <a:cs typeface="Arial" pitchFamily="34" charset="0"/>
              </a:rPr>
              <a:t>measurement </a:t>
            </a:r>
            <a:r>
              <a:rPr lang="en-US" sz="1800" dirty="0" smtClean="0">
                <a:latin typeface="Arial" pitchFamily="34" charset="0"/>
                <a:cs typeface="Arial" pitchFamily="34" charset="0"/>
              </a:rPr>
              <a:t>device</a:t>
            </a:r>
          </a:p>
          <a:p>
            <a:pPr>
              <a:lnSpc>
                <a:spcPct val="120000"/>
              </a:lnSpc>
              <a:spcBef>
                <a:spcPts val="600"/>
              </a:spcBef>
              <a:spcAft>
                <a:spcPts val="0"/>
              </a:spcAft>
              <a:defRPr/>
            </a:pPr>
            <a:r>
              <a:rPr lang="en-US" sz="1800" dirty="0">
                <a:latin typeface="Arial" pitchFamily="34" charset="0"/>
                <a:cs typeface="Arial" pitchFamily="34" charset="0"/>
              </a:rPr>
              <a:t>3dConnexion </a:t>
            </a:r>
            <a:r>
              <a:rPr lang="en-US" sz="1800" dirty="0" err="1">
                <a:latin typeface="Arial" pitchFamily="34" charset="0"/>
                <a:cs typeface="Arial" pitchFamily="34" charset="0"/>
              </a:rPr>
              <a:t>SpaceNavigator</a:t>
            </a:r>
            <a:r>
              <a:rPr lang="en-US" sz="1800" dirty="0">
                <a:latin typeface="Arial" pitchFamily="34" charset="0"/>
                <a:cs typeface="Arial" pitchFamily="34" charset="0"/>
              </a:rPr>
              <a:t> 3D </a:t>
            </a:r>
            <a:r>
              <a:rPr lang="en-US" sz="1800" dirty="0" smtClean="0">
                <a:latin typeface="Arial" pitchFamily="34" charset="0"/>
                <a:cs typeface="Arial" pitchFamily="34" charset="0"/>
              </a:rPr>
              <a:t>mouse</a:t>
            </a:r>
            <a:endParaRPr lang="en-US" sz="1800" dirty="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OpenIGTLink (for </a:t>
            </a:r>
            <a:r>
              <a:rPr lang="en-US" sz="1800" dirty="0" err="1" smtClean="0">
                <a:latin typeface="Arial" pitchFamily="34" charset="0"/>
                <a:cs typeface="Arial" pitchFamily="34" charset="0"/>
              </a:rPr>
              <a:t>BrainLab</a:t>
            </a:r>
            <a:r>
              <a:rPr lang="en-US" sz="1800" dirty="0" smtClean="0">
                <a:latin typeface="Arial" pitchFamily="34" charset="0"/>
                <a:cs typeface="Arial" pitchFamily="34" charset="0"/>
              </a:rPr>
              <a:t>, Siemens MRI scanners, and other compatible devices)</a:t>
            </a:r>
            <a:endParaRPr lang="en-US" sz="1800" dirty="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Software devices: file source, US simulator</a:t>
            </a:r>
            <a:endParaRPr lang="en-US" sz="1800" dirty="0">
              <a:latin typeface="Arial" pitchFamily="34" charset="0"/>
              <a:cs typeface="Arial" pitchFamily="34" charset="0"/>
            </a:endParaRPr>
          </a:p>
        </p:txBody>
      </p:sp>
      <p:pic>
        <p:nvPicPr>
          <p:cNvPr id="18" name="Picture 6" descr="Polaris Optical Measurement"/>
          <p:cNvPicPr>
            <a:picLocks noChangeAspect="1" noChangeArrowheads="1"/>
          </p:cNvPicPr>
          <p:nvPr/>
        </p:nvPicPr>
        <p:blipFill rotWithShape="1">
          <a:blip r:embed="rId9">
            <a:extLst>
              <a:ext uri="{28A0092B-C50C-407E-A947-70E740481C1C}">
                <a14:useLocalDpi xmlns:a14="http://schemas.microsoft.com/office/drawing/2010/main" val="0"/>
              </a:ext>
            </a:extLst>
          </a:blip>
          <a:srcRect b="28583"/>
          <a:stretch/>
        </p:blipFill>
        <p:spPr bwMode="auto">
          <a:xfrm>
            <a:off x="4593495" y="852487"/>
            <a:ext cx="2724150" cy="80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584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piphan VGA2USB LR VGA to USB Frame Grabb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5263" y="4211705"/>
            <a:ext cx="1545525" cy="1055304"/>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a:xfrm>
            <a:off x="460375" y="76200"/>
            <a:ext cx="8229600" cy="976536"/>
          </a:xfrm>
        </p:spPr>
        <p:txBody>
          <a:bodyPr>
            <a:normAutofit/>
          </a:bodyPr>
          <a:lstStyle/>
          <a:p>
            <a:r>
              <a:rPr lang="en-US" dirty="0" smtClean="0"/>
              <a:t>Data acquisition - imaging</a:t>
            </a:r>
          </a:p>
        </p:txBody>
      </p:sp>
      <p:sp>
        <p:nvSpPr>
          <p:cNvPr id="3" name="Content Placeholder 2"/>
          <p:cNvSpPr>
            <a:spLocks noGrp="1"/>
          </p:cNvSpPr>
          <p:nvPr>
            <p:ph idx="1"/>
          </p:nvPr>
        </p:nvSpPr>
        <p:spPr>
          <a:xfrm>
            <a:off x="460375" y="1143000"/>
            <a:ext cx="5029200" cy="5270934"/>
          </a:xfrm>
        </p:spPr>
        <p:txBody>
          <a:bodyPr>
            <a:normAutofit/>
          </a:bodyPr>
          <a:lstStyle/>
          <a:p>
            <a:pPr>
              <a:lnSpc>
                <a:spcPct val="120000"/>
              </a:lnSpc>
              <a:spcBef>
                <a:spcPts val="600"/>
              </a:spcBef>
              <a:spcAft>
                <a:spcPts val="0"/>
              </a:spcAft>
              <a:defRPr/>
            </a:pPr>
            <a:r>
              <a:rPr lang="en-US" sz="1800" dirty="0" smtClean="0">
                <a:latin typeface="Arial" pitchFamily="34" charset="0"/>
                <a:cs typeface="Arial" pitchFamily="34" charset="0"/>
              </a:rPr>
              <a:t>Ultrasonix: B-mode &amp; RF </a:t>
            </a:r>
            <a:br>
              <a:rPr lang="en-US" sz="1800" dirty="0" smtClean="0">
                <a:latin typeface="Arial" pitchFamily="34" charset="0"/>
                <a:cs typeface="Arial" pitchFamily="34" charset="0"/>
              </a:rPr>
            </a:br>
            <a:r>
              <a:rPr lang="en-US" sz="1800" dirty="0" smtClean="0">
                <a:latin typeface="Arial" pitchFamily="34" charset="0"/>
                <a:cs typeface="Arial" pitchFamily="34" charset="0"/>
              </a:rPr>
              <a:t>(through research interface)</a:t>
            </a:r>
          </a:p>
          <a:p>
            <a:pPr>
              <a:lnSpc>
                <a:spcPct val="120000"/>
              </a:lnSpc>
              <a:spcBef>
                <a:spcPts val="600"/>
              </a:spcBef>
              <a:spcAft>
                <a:spcPts val="0"/>
              </a:spcAft>
              <a:defRPr/>
            </a:pPr>
            <a:r>
              <a:rPr lang="en-US" sz="1800" dirty="0" smtClean="0">
                <a:latin typeface="Arial" pitchFamily="34" charset="0"/>
                <a:cs typeface="Arial" pitchFamily="34" charset="0"/>
              </a:rPr>
              <a:t>BK </a:t>
            </a:r>
            <a:r>
              <a:rPr lang="en-US" sz="1800" dirty="0" err="1" smtClean="0">
                <a:latin typeface="Arial" pitchFamily="34" charset="0"/>
                <a:cs typeface="Arial" pitchFamily="34" charset="0"/>
              </a:rPr>
              <a:t>ProFocus</a:t>
            </a:r>
            <a:r>
              <a:rPr lang="en-US" sz="1800" dirty="0" smtClean="0">
                <a:latin typeface="Arial" pitchFamily="34" charset="0"/>
                <a:cs typeface="Arial" pitchFamily="34" charset="0"/>
              </a:rPr>
              <a:t>: B-mode </a:t>
            </a:r>
            <a:r>
              <a:rPr lang="en-US" sz="1800" dirty="0">
                <a:latin typeface="Arial" pitchFamily="34" charset="0"/>
                <a:cs typeface="Arial" pitchFamily="34" charset="0"/>
              </a:rPr>
              <a:t>&amp; RF </a:t>
            </a:r>
            <a:r>
              <a:rPr lang="en-US" sz="1800" dirty="0" smtClean="0">
                <a:latin typeface="Arial" pitchFamily="34" charset="0"/>
                <a:cs typeface="Arial" pitchFamily="34" charset="0"/>
              </a:rPr>
              <a:t/>
            </a:r>
            <a:br>
              <a:rPr lang="en-US" sz="1800" dirty="0" smtClean="0">
                <a:latin typeface="Arial" pitchFamily="34" charset="0"/>
                <a:cs typeface="Arial" pitchFamily="34" charset="0"/>
              </a:rPr>
            </a:br>
            <a:r>
              <a:rPr lang="en-US" sz="1800" dirty="0" smtClean="0">
                <a:latin typeface="Arial" pitchFamily="34" charset="0"/>
                <a:cs typeface="Arial" pitchFamily="34" charset="0"/>
              </a:rPr>
              <a:t>(through research interface)</a:t>
            </a:r>
          </a:p>
          <a:p>
            <a:pPr>
              <a:lnSpc>
                <a:spcPct val="120000"/>
              </a:lnSpc>
              <a:spcBef>
                <a:spcPts val="600"/>
              </a:spcBef>
              <a:spcAft>
                <a:spcPts val="0"/>
              </a:spcAft>
              <a:defRPr/>
            </a:pPr>
            <a:r>
              <a:rPr lang="en-US" sz="1800" dirty="0" err="1" smtClean="0">
                <a:latin typeface="Arial" pitchFamily="34" charset="0"/>
                <a:cs typeface="Arial" pitchFamily="34" charset="0"/>
              </a:rPr>
              <a:t>ImagingControl</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framegrabbers</a:t>
            </a:r>
            <a:endParaRPr lang="en-US" sz="1800" dirty="0" smtClean="0">
              <a:latin typeface="Arial" pitchFamily="34" charset="0"/>
              <a:cs typeface="Arial" pitchFamily="34" charset="0"/>
            </a:endParaRPr>
          </a:p>
          <a:p>
            <a:pPr>
              <a:lnSpc>
                <a:spcPct val="120000"/>
              </a:lnSpc>
              <a:spcBef>
                <a:spcPts val="600"/>
              </a:spcBef>
              <a:spcAft>
                <a:spcPts val="0"/>
              </a:spcAft>
              <a:defRPr/>
            </a:pPr>
            <a:r>
              <a:rPr lang="en-US" sz="1800" dirty="0" err="1" smtClean="0">
                <a:latin typeface="Arial" pitchFamily="34" charset="0"/>
                <a:cs typeface="Arial" pitchFamily="34" charset="0"/>
              </a:rPr>
              <a:t>Epiphan</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framegrabbers</a:t>
            </a:r>
            <a:endParaRPr lang="en-US" sz="1800" dirty="0" smtClean="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Video for Windows devices</a:t>
            </a:r>
          </a:p>
          <a:p>
            <a:pPr>
              <a:lnSpc>
                <a:spcPct val="120000"/>
              </a:lnSpc>
              <a:spcBef>
                <a:spcPts val="600"/>
              </a:spcBef>
              <a:spcAft>
                <a:spcPts val="0"/>
              </a:spcAft>
              <a:defRPr/>
            </a:pPr>
            <a:r>
              <a:rPr lang="en-US" sz="1800" dirty="0" smtClean="0">
                <a:latin typeface="Arial" pitchFamily="34" charset="0"/>
                <a:cs typeface="Arial" pitchFamily="34" charset="0"/>
              </a:rPr>
              <a:t>OpenIGTLink (for </a:t>
            </a:r>
            <a:r>
              <a:rPr lang="en-US" sz="1800" dirty="0" err="1" smtClean="0">
                <a:latin typeface="Arial" pitchFamily="34" charset="0"/>
                <a:cs typeface="Arial" pitchFamily="34" charset="0"/>
              </a:rPr>
              <a:t>MUSiiC</a:t>
            </a:r>
            <a:r>
              <a:rPr lang="en-US" sz="1800" dirty="0" smtClean="0">
                <a:latin typeface="Arial" pitchFamily="34" charset="0"/>
                <a:cs typeface="Arial" pitchFamily="34" charset="0"/>
              </a:rPr>
              <a:t>, Siemens MRI scanners, and other compatible devices)</a:t>
            </a:r>
          </a:p>
          <a:p>
            <a:pPr>
              <a:lnSpc>
                <a:spcPct val="120000"/>
              </a:lnSpc>
              <a:spcBef>
                <a:spcPts val="600"/>
              </a:spcBef>
              <a:spcAft>
                <a:spcPts val="0"/>
              </a:spcAft>
              <a:defRPr/>
            </a:pPr>
            <a:r>
              <a:rPr lang="en-US" sz="1800" dirty="0" smtClean="0">
                <a:latin typeface="Arial" pitchFamily="34" charset="0"/>
                <a:cs typeface="Arial" pitchFamily="34" charset="0"/>
              </a:rPr>
              <a:t>Other software devices: file source, US simulator</a:t>
            </a:r>
            <a:endParaRPr lang="en-US" sz="1800" dirty="0">
              <a:latin typeface="Arial" pitchFamily="34" charset="0"/>
              <a:cs typeface="Arial" pitchFamily="34" charset="0"/>
            </a:endParaRPr>
          </a:p>
        </p:txBody>
      </p:sp>
      <p:pic>
        <p:nvPicPr>
          <p:cNvPr id="8" name="Picture 14"/>
          <p:cNvPicPr>
            <a:picLocks noChangeAspect="1" noChangeArrowheads="1"/>
          </p:cNvPicPr>
          <p:nvPr/>
        </p:nvPicPr>
        <p:blipFill>
          <a:blip r:embed="rId3" cstate="print"/>
          <a:srcRect/>
          <a:stretch>
            <a:fillRect/>
          </a:stretch>
        </p:blipFill>
        <p:spPr bwMode="auto">
          <a:xfrm>
            <a:off x="5077683" y="985428"/>
            <a:ext cx="1904243" cy="3038686"/>
          </a:xfrm>
          <a:prstGeom prst="rect">
            <a:avLst/>
          </a:prstGeom>
          <a:noFill/>
          <a:ln w="9525">
            <a:noFill/>
            <a:miter lim="800000"/>
            <a:headEnd/>
            <a:tailEnd/>
          </a:ln>
          <a:effectLst/>
        </p:spPr>
      </p:pic>
      <p:sp>
        <p:nvSpPr>
          <p:cNvPr id="2" name="AutoShape 2"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AutoShape 4"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 name="Picture 8"/>
          <p:cNvPicPr>
            <a:picLocks noChangeAspect="1" noChangeArrowheads="1"/>
          </p:cNvPicPr>
          <p:nvPr/>
        </p:nvPicPr>
        <p:blipFill>
          <a:blip r:embed="rId4" cstate="print"/>
          <a:srcRect/>
          <a:stretch>
            <a:fillRect/>
          </a:stretch>
        </p:blipFill>
        <p:spPr bwMode="auto">
          <a:xfrm>
            <a:off x="6504695" y="5173415"/>
            <a:ext cx="954463" cy="685800"/>
          </a:xfrm>
          <a:prstGeom prst="rect">
            <a:avLst/>
          </a:prstGeom>
          <a:noFill/>
          <a:ln w="9525">
            <a:noFill/>
            <a:miter lim="800000"/>
            <a:headEnd/>
            <a:tailEnd/>
          </a:ln>
          <a:effectLst/>
        </p:spPr>
      </p:pic>
      <p:pic>
        <p:nvPicPr>
          <p:cNvPr id="2050" name="Picture 2" descr="File:BkProFocus.jpg"/>
          <p:cNvPicPr>
            <a:picLocks noChangeAspect="1" noChangeArrowheads="1"/>
          </p:cNvPicPr>
          <p:nvPr/>
        </p:nvPicPr>
        <p:blipFill rotWithShape="1">
          <a:blip r:embed="rId5">
            <a:extLst>
              <a:ext uri="{28A0092B-C50C-407E-A947-70E740481C1C}">
                <a14:useLocalDpi xmlns:a14="http://schemas.microsoft.com/office/drawing/2010/main" val="0"/>
              </a:ext>
            </a:extLst>
          </a:blip>
          <a:srcRect l="11945" t="5609" r="12147"/>
          <a:stretch/>
        </p:blipFill>
        <p:spPr bwMode="auto">
          <a:xfrm>
            <a:off x="6967589" y="1370690"/>
            <a:ext cx="1780875" cy="2634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enchmarkreviews.com/images/reviews/webcams/H5D-00001/Microsoft_Lifecam_Cinema_Webcam_Frontpag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31785"/>
          <a:stretch/>
        </p:blipFill>
        <p:spPr bwMode="auto">
          <a:xfrm>
            <a:off x="5584055" y="4267200"/>
            <a:ext cx="1192051" cy="94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88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0858" y="756745"/>
            <a:ext cx="3256280" cy="26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4800" y="0"/>
            <a:ext cx="8686800" cy="805297"/>
          </a:xfrm>
        </p:spPr>
        <p:txBody>
          <a:bodyPr/>
          <a:lstStyle/>
          <a:p>
            <a:r>
              <a:rPr lang="en-CA" dirty="0" smtClean="0"/>
              <a:t>Guidance, visualization and planning</a:t>
            </a:r>
            <a:endParaRPr lang="en-CA" sz="2400" dirty="0"/>
          </a:p>
        </p:txBody>
      </p:sp>
      <p:pic>
        <p:nvPicPr>
          <p:cNvPr id="23"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0497" y="867448"/>
            <a:ext cx="2895600" cy="220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6705600" y="5181600"/>
            <a:ext cx="2050946" cy="400110"/>
          </a:xfrm>
          <a:prstGeom prst="rect">
            <a:avLst/>
          </a:prstGeom>
        </p:spPr>
        <p:txBody>
          <a:bodyPr wrap="none">
            <a:spAutoFit/>
          </a:bodyPr>
          <a:lstStyle/>
          <a:p>
            <a:pPr algn="ctr">
              <a:defRPr/>
            </a:pPr>
            <a:r>
              <a:rPr lang="en-CA" sz="2000" b="1" dirty="0" smtClean="0">
                <a:hlinkClick r:id="rId6"/>
              </a:rPr>
              <a:t>www.slicer.org</a:t>
            </a:r>
            <a:endParaRPr lang="en-CA" sz="2000" dirty="0"/>
          </a:p>
        </p:txBody>
      </p:sp>
      <p:sp>
        <p:nvSpPr>
          <p:cNvPr id="3" name="Rectangle 2"/>
          <p:cNvSpPr/>
          <p:nvPr/>
        </p:nvSpPr>
        <p:spPr>
          <a:xfrm>
            <a:off x="6796367" y="4775339"/>
            <a:ext cx="1821332" cy="523220"/>
          </a:xfrm>
          <a:prstGeom prst="rect">
            <a:avLst/>
          </a:prstGeom>
        </p:spPr>
        <p:txBody>
          <a:bodyPr wrap="none">
            <a:spAutoFit/>
          </a:bodyPr>
          <a:lstStyle/>
          <a:p>
            <a:r>
              <a:rPr lang="en-CA" sz="2800" b="1" dirty="0" smtClean="0">
                <a:solidFill>
                  <a:srgbClr val="0000CC"/>
                </a:solidFill>
              </a:rPr>
              <a:t>3D Slicer </a:t>
            </a:r>
            <a:endParaRPr lang="en-CA" sz="2800" dirty="0">
              <a:solidFill>
                <a:srgbClr val="0000CC"/>
              </a:solidFill>
            </a:endParaRP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482" y="3733800"/>
            <a:ext cx="10033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KidneySwee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5765"/>
          <a:stretch/>
        </p:blipFill>
        <p:spPr>
          <a:xfrm>
            <a:off x="555097" y="3200400"/>
            <a:ext cx="5693304" cy="2695628"/>
          </a:xfrm>
          <a:prstGeom prst="rect">
            <a:avLst/>
          </a:prstGeom>
        </p:spPr>
      </p:pic>
      <p:pic>
        <p:nvPicPr>
          <p:cNvPr id="10" name="Picture 2" descr="C:\Users\APA\Dropbox\Publications\2012_Ungi_OrthopedicSpineNavigation\ScrewPlanningFourUp.png"/>
          <p:cNvPicPr>
            <a:picLocks noChangeAspect="1" noChangeArrowheads="1"/>
          </p:cNvPicPr>
          <p:nvPr/>
        </p:nvPicPr>
        <p:blipFill rotWithShape="1">
          <a:blip r:embed="rId9">
            <a:extLst>
              <a:ext uri="{28A0092B-C50C-407E-A947-70E740481C1C}">
                <a14:useLocalDpi xmlns:a14="http://schemas.microsoft.com/office/drawing/2010/main" val="0"/>
              </a:ext>
            </a:extLst>
          </a:blip>
          <a:srcRect l="58749" t="2620" r="1267" b="51474"/>
          <a:stretch/>
        </p:blipFill>
        <p:spPr bwMode="auto">
          <a:xfrm>
            <a:off x="3597269" y="867448"/>
            <a:ext cx="2275243" cy="18840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400301" y="6019797"/>
            <a:ext cx="4343398" cy="307777"/>
          </a:xfrm>
          <a:prstGeom prst="rect">
            <a:avLst/>
          </a:prstGeom>
        </p:spPr>
        <p:txBody>
          <a:bodyPr wrap="square">
            <a:spAutoFit/>
          </a:bodyPr>
          <a:lstStyle/>
          <a:p>
            <a:pPr marL="0" lvl="1" algn="ctr"/>
            <a:r>
              <a:rPr lang="en-US" sz="1400" b="1" dirty="0" smtClean="0"/>
              <a:t>Images and video by Tamas Ungi, MD, PhD</a:t>
            </a:r>
            <a:endParaRPr lang="en-US" sz="1400" b="1" dirty="0"/>
          </a:p>
        </p:txBody>
      </p:sp>
    </p:spTree>
    <p:extLst>
      <p:ext uri="{BB962C8B-B14F-4D97-AF65-F5344CB8AC3E}">
        <p14:creationId xmlns:p14="http://schemas.microsoft.com/office/powerpoint/2010/main" val="2935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mute="1">
                <p:cTn id="12" repeatCount="indefinite"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90780" y="0"/>
            <a:ext cx="8448420" cy="914400"/>
          </a:xfrm>
        </p:spPr>
        <p:txBody>
          <a:bodyPr/>
          <a:lstStyle/>
          <a:p>
            <a:r>
              <a:rPr lang="en-US" dirty="0" smtClean="0"/>
              <a:t>SlicerIGT layout</a:t>
            </a:r>
            <a:endParaRPr lang="en-US" dirty="0" smtClean="0">
              <a:solidFill>
                <a:srgbClr val="7030A0"/>
              </a:solidFill>
              <a:latin typeface="Berlin Sans FB Demi" pitchFamily="34" charset="0"/>
            </a:endParaRPr>
          </a:p>
        </p:txBody>
      </p:sp>
      <p:sp>
        <p:nvSpPr>
          <p:cNvPr id="2" name="Rectangle 1"/>
          <p:cNvSpPr/>
          <p:nvPr/>
        </p:nvSpPr>
        <p:spPr>
          <a:xfrm>
            <a:off x="3503098" y="762000"/>
            <a:ext cx="2307171" cy="400110"/>
          </a:xfrm>
          <a:prstGeom prst="rect">
            <a:avLst/>
          </a:prstGeom>
        </p:spPr>
        <p:txBody>
          <a:bodyPr wrap="none">
            <a:spAutoFit/>
          </a:bodyPr>
          <a:lstStyle/>
          <a:p>
            <a:pPr algn="ctr">
              <a:defRPr/>
            </a:pPr>
            <a:r>
              <a:rPr lang="en-CA" sz="2000" b="1" dirty="0" smtClean="0">
                <a:hlinkClick r:id="rId2"/>
              </a:rPr>
              <a:t>www.slicerigt.org</a:t>
            </a:r>
            <a:endParaRPr lang="en-CA" sz="2000" b="1" dirty="0"/>
          </a:p>
        </p:txBody>
      </p:sp>
      <p:grpSp>
        <p:nvGrpSpPr>
          <p:cNvPr id="48" name="Group 47"/>
          <p:cNvGrpSpPr>
            <a:grpSpLocks noChangeAspect="1"/>
          </p:cNvGrpSpPr>
          <p:nvPr/>
        </p:nvGrpSpPr>
        <p:grpSpPr>
          <a:xfrm>
            <a:off x="369221" y="1219200"/>
            <a:ext cx="8536399" cy="4908761"/>
            <a:chOff x="140621" y="1067760"/>
            <a:chExt cx="8876688" cy="5104440"/>
          </a:xfrm>
        </p:grpSpPr>
        <p:cxnSp>
          <p:nvCxnSpPr>
            <p:cNvPr id="49" name="Elbow Connector 48"/>
            <p:cNvCxnSpPr>
              <a:stCxn id="65" idx="3"/>
              <a:endCxn id="52" idx="1"/>
            </p:cNvCxnSpPr>
            <p:nvPr/>
          </p:nvCxnSpPr>
          <p:spPr>
            <a:xfrm flipV="1">
              <a:off x="1711065" y="3155316"/>
              <a:ext cx="1489900" cy="3568"/>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3200965" y="2531756"/>
              <a:ext cx="936130" cy="1247119"/>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3" name="Rounded Rectangle 52"/>
            <p:cNvSpPr/>
            <p:nvPr/>
          </p:nvSpPr>
          <p:spPr>
            <a:xfrm>
              <a:off x="3056945" y="3683858"/>
              <a:ext cx="1224170" cy="14402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4" name="Oval 53"/>
            <p:cNvSpPr/>
            <p:nvPr/>
          </p:nvSpPr>
          <p:spPr>
            <a:xfrm>
              <a:off x="312895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5" name="Oval 54"/>
            <p:cNvSpPr/>
            <p:nvPr/>
          </p:nvSpPr>
          <p:spPr>
            <a:xfrm>
              <a:off x="399307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6" name="Rounded Rectangle 55"/>
            <p:cNvSpPr/>
            <p:nvPr/>
          </p:nvSpPr>
          <p:spPr>
            <a:xfrm>
              <a:off x="3164960" y="1595626"/>
              <a:ext cx="1008140" cy="79211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7" name="Rounded Rectangle 56"/>
            <p:cNvSpPr/>
            <p:nvPr/>
          </p:nvSpPr>
          <p:spPr>
            <a:xfrm>
              <a:off x="3236970" y="1667636"/>
              <a:ext cx="864120" cy="64809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58" name="Rectangle 57"/>
            <p:cNvSpPr/>
            <p:nvPr/>
          </p:nvSpPr>
          <p:spPr>
            <a:xfrm>
              <a:off x="3440430" y="2387736"/>
              <a:ext cx="457200" cy="1440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9" name="Rectangle 58"/>
            <p:cNvSpPr/>
            <p:nvPr/>
          </p:nvSpPr>
          <p:spPr>
            <a:xfrm>
              <a:off x="4497145" y="2224046"/>
              <a:ext cx="295993" cy="16369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0" name="Rectangle 59"/>
            <p:cNvSpPr/>
            <p:nvPr/>
          </p:nvSpPr>
          <p:spPr>
            <a:xfrm>
              <a:off x="4685124" y="2095553"/>
              <a:ext cx="504070" cy="128493"/>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1" name="Rounded Rectangle 60"/>
            <p:cNvSpPr/>
            <p:nvPr/>
          </p:nvSpPr>
          <p:spPr>
            <a:xfrm>
              <a:off x="5189194" y="1863996"/>
              <a:ext cx="396055" cy="36005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2" name="Group 61"/>
            <p:cNvGrpSpPr/>
            <p:nvPr/>
          </p:nvGrpSpPr>
          <p:grpSpPr>
            <a:xfrm rot="2048238">
              <a:off x="5342498" y="1969398"/>
              <a:ext cx="558749" cy="559674"/>
              <a:chOff x="5490578" y="2165451"/>
              <a:chExt cx="471402" cy="441859"/>
            </a:xfrm>
          </p:grpSpPr>
          <p:sp>
            <p:nvSpPr>
              <p:cNvPr id="111" name="Arc 110"/>
              <p:cNvSpPr/>
              <p:nvPr/>
            </p:nvSpPr>
            <p:spPr>
              <a:xfrm rot="2612983">
                <a:off x="5490578" y="2232456"/>
                <a:ext cx="288040" cy="288040"/>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2" name="Arc 111"/>
              <p:cNvSpPr/>
              <p:nvPr/>
            </p:nvSpPr>
            <p:spPr>
              <a:xfrm rot="2612983">
                <a:off x="5490578" y="2202804"/>
                <a:ext cx="380786" cy="351243"/>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3" name="Arc 112"/>
              <p:cNvSpPr/>
              <p:nvPr/>
            </p:nvSpPr>
            <p:spPr>
              <a:xfrm rot="2612983">
                <a:off x="5490578" y="2165451"/>
                <a:ext cx="471402" cy="44185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grpSp>
        <p:sp>
          <p:nvSpPr>
            <p:cNvPr id="63" name="Rectangle 62"/>
            <p:cNvSpPr/>
            <p:nvPr/>
          </p:nvSpPr>
          <p:spPr>
            <a:xfrm>
              <a:off x="5643125" y="3376805"/>
              <a:ext cx="289413"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4" name="Group 63"/>
            <p:cNvGrpSpPr/>
            <p:nvPr/>
          </p:nvGrpSpPr>
          <p:grpSpPr>
            <a:xfrm>
              <a:off x="6122416" y="3082587"/>
              <a:ext cx="360050" cy="379720"/>
              <a:chOff x="6760149" y="2761240"/>
              <a:chExt cx="360050" cy="379720"/>
            </a:xfrm>
          </p:grpSpPr>
          <p:sp>
            <p:nvSpPr>
              <p:cNvPr id="109" name="Rounded Rectangle 108"/>
              <p:cNvSpPr/>
              <p:nvPr/>
            </p:nvSpPr>
            <p:spPr>
              <a:xfrm>
                <a:off x="6760149" y="2977270"/>
                <a:ext cx="360050" cy="16369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10" name="Rectangle 109"/>
              <p:cNvSpPr/>
              <p:nvPr/>
            </p:nvSpPr>
            <p:spPr>
              <a:xfrm>
                <a:off x="6832159" y="2761240"/>
                <a:ext cx="216030"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sp>
          <p:nvSpPr>
            <p:cNvPr id="65" name="Rounded Rectangle 64"/>
            <p:cNvSpPr/>
            <p:nvPr/>
          </p:nvSpPr>
          <p:spPr>
            <a:xfrm>
              <a:off x="428653" y="2938875"/>
              <a:ext cx="1282412" cy="440017"/>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6" name="Rounded Rectangle 65"/>
            <p:cNvSpPr/>
            <p:nvPr/>
          </p:nvSpPr>
          <p:spPr>
            <a:xfrm>
              <a:off x="575726" y="2002464"/>
              <a:ext cx="1008140" cy="792110"/>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7" name="Rounded Rectangle 66"/>
            <p:cNvSpPr/>
            <p:nvPr/>
          </p:nvSpPr>
          <p:spPr>
            <a:xfrm>
              <a:off x="647736" y="2074474"/>
              <a:ext cx="864120" cy="64809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8" name="Rectangle 67"/>
            <p:cNvSpPr/>
            <p:nvPr/>
          </p:nvSpPr>
          <p:spPr>
            <a:xfrm>
              <a:off x="846945" y="2794574"/>
              <a:ext cx="457200" cy="14402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9" name="Rectangle 68"/>
            <p:cNvSpPr/>
            <p:nvPr/>
          </p:nvSpPr>
          <p:spPr>
            <a:xfrm>
              <a:off x="3202387" y="2683763"/>
              <a:ext cx="144020" cy="136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cxnSp>
          <p:nvCxnSpPr>
            <p:cNvPr id="70" name="Elbow Connector 69"/>
            <p:cNvCxnSpPr>
              <a:endCxn id="63" idx="0"/>
            </p:cNvCxnSpPr>
            <p:nvPr/>
          </p:nvCxnSpPr>
          <p:spPr>
            <a:xfrm>
              <a:off x="4186481" y="3051093"/>
              <a:ext cx="1601351" cy="325712"/>
            </a:xfrm>
            <a:prstGeom prst="bentConnector2">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71" name="Rectangle 70"/>
            <p:cNvSpPr/>
            <p:nvPr/>
          </p:nvSpPr>
          <p:spPr>
            <a:xfrm>
              <a:off x="3897630" y="2387736"/>
              <a:ext cx="679754" cy="13418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72" name="Group 71"/>
            <p:cNvGrpSpPr/>
            <p:nvPr/>
          </p:nvGrpSpPr>
          <p:grpSpPr>
            <a:xfrm rot="5400000">
              <a:off x="6431980" y="3095502"/>
              <a:ext cx="605022" cy="216030"/>
              <a:chOff x="6132545" y="3861060"/>
              <a:chExt cx="605022" cy="216030"/>
            </a:xfrm>
          </p:grpSpPr>
          <p:cxnSp>
            <p:nvCxnSpPr>
              <p:cNvPr id="106" name="Straight Connector 105"/>
              <p:cNvCxnSpPr/>
              <p:nvPr/>
            </p:nvCxnSpPr>
            <p:spPr>
              <a:xfrm>
                <a:off x="6319569" y="3969075"/>
                <a:ext cx="417998" cy="0"/>
              </a:xfrm>
              <a:prstGeom prst="lin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p:cNvSpPr/>
              <p:nvPr/>
            </p:nvSpPr>
            <p:spPr>
              <a:xfrm>
                <a:off x="6222844" y="3861060"/>
                <a:ext cx="108015"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08" name="Rectangle 107"/>
              <p:cNvSpPr/>
              <p:nvPr/>
            </p:nvSpPr>
            <p:spPr>
              <a:xfrm>
                <a:off x="6132545" y="3915067"/>
                <a:ext cx="206408"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cxnSp>
          <p:nvCxnSpPr>
            <p:cNvPr id="73" name="Elbow Connector 72"/>
            <p:cNvCxnSpPr>
              <a:endCxn id="108" idx="1"/>
            </p:cNvCxnSpPr>
            <p:nvPr/>
          </p:nvCxnSpPr>
          <p:spPr>
            <a:xfrm>
              <a:off x="4593823" y="2836659"/>
              <a:ext cx="2140669" cy="64348"/>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137095" y="2747786"/>
              <a:ext cx="509743" cy="39605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cxnSp>
          <p:nvCxnSpPr>
            <p:cNvPr id="75" name="Elbow Connector 74"/>
            <p:cNvCxnSpPr>
              <a:stCxn id="110" idx="0"/>
              <a:endCxn id="74" idx="3"/>
            </p:cNvCxnSpPr>
            <p:nvPr/>
          </p:nvCxnSpPr>
          <p:spPr>
            <a:xfrm rot="16200000" flipV="1">
              <a:off x="5406254" y="2186399"/>
              <a:ext cx="136773" cy="1655603"/>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965825" y="5416116"/>
              <a:ext cx="1923768" cy="663826"/>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Imaging </a:t>
              </a:r>
              <a:r>
                <a:rPr lang="en-CA" sz="1600" b="1" dirty="0">
                  <a:solidFill>
                    <a:prstClr val="black"/>
                  </a:solidFill>
                </a:rPr>
                <a:t>hardware</a:t>
              </a:r>
            </a:p>
          </p:txBody>
        </p:sp>
        <p:sp>
          <p:nvSpPr>
            <p:cNvPr id="77" name="Rectangle 76"/>
            <p:cNvSpPr/>
            <p:nvPr/>
          </p:nvSpPr>
          <p:spPr>
            <a:xfrm>
              <a:off x="6946219" y="4653188"/>
              <a:ext cx="1943374" cy="659318"/>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Tracking </a:t>
              </a:r>
              <a:r>
                <a:rPr lang="en-CA" sz="1600" b="1" dirty="0">
                  <a:solidFill>
                    <a:prstClr val="black"/>
                  </a:solidFill>
                </a:rPr>
                <a:t>hardware</a:t>
              </a:r>
            </a:p>
          </p:txBody>
        </p:sp>
        <p:sp>
          <p:nvSpPr>
            <p:cNvPr id="78" name="Rectangle 77"/>
            <p:cNvSpPr/>
            <p:nvPr/>
          </p:nvSpPr>
          <p:spPr>
            <a:xfrm>
              <a:off x="2857315" y="4660032"/>
              <a:ext cx="3564473" cy="1512168"/>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solidFill>
                  <a:prstClr val="black"/>
                </a:solidFill>
              </a:endParaRPr>
            </a:p>
          </p:txBody>
        </p:sp>
        <p:sp>
          <p:nvSpPr>
            <p:cNvPr id="79" name="Rectangle 78"/>
            <p:cNvSpPr/>
            <p:nvPr/>
          </p:nvSpPr>
          <p:spPr>
            <a:xfrm>
              <a:off x="4769406" y="5564533"/>
              <a:ext cx="156726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Imaging SDK</a:t>
              </a:r>
              <a:endParaRPr lang="en-CA" sz="1600" dirty="0">
                <a:solidFill>
                  <a:prstClr val="black"/>
                </a:solidFill>
              </a:endParaRPr>
            </a:p>
          </p:txBody>
        </p:sp>
        <p:sp>
          <p:nvSpPr>
            <p:cNvPr id="80" name="Rectangle 79"/>
            <p:cNvSpPr/>
            <p:nvPr/>
          </p:nvSpPr>
          <p:spPr>
            <a:xfrm>
              <a:off x="4759456" y="4804048"/>
              <a:ext cx="157721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Tracker SDK</a:t>
              </a:r>
              <a:endParaRPr lang="en-CA" sz="1600" dirty="0">
                <a:solidFill>
                  <a:prstClr val="black"/>
                </a:solidFill>
              </a:endParaRPr>
            </a:p>
          </p:txBody>
        </p:sp>
        <p:cxnSp>
          <p:nvCxnSpPr>
            <p:cNvPr id="81" name="Straight Connector 80"/>
            <p:cNvCxnSpPr>
              <a:stCxn id="80" idx="3"/>
              <a:endCxn id="77" idx="1"/>
            </p:cNvCxnSpPr>
            <p:nvPr/>
          </p:nvCxnSpPr>
          <p:spPr>
            <a:xfrm flipV="1">
              <a:off x="6336671" y="4982847"/>
              <a:ext cx="609548" cy="1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9" idx="3"/>
              <a:endCxn id="76" idx="1"/>
            </p:cNvCxnSpPr>
            <p:nvPr/>
          </p:nvCxnSpPr>
          <p:spPr>
            <a:xfrm>
              <a:off x="6336671" y="5744553"/>
              <a:ext cx="629154" cy="34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2993015" y="480414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Synchronization</a:t>
              </a:r>
              <a:endParaRPr lang="en-CA" sz="1600" dirty="0">
                <a:solidFill>
                  <a:prstClr val="black"/>
                </a:solidFill>
              </a:endParaRPr>
            </a:p>
          </p:txBody>
        </p:sp>
        <p:sp>
          <p:nvSpPr>
            <p:cNvPr id="84" name="Rectangle 83"/>
            <p:cNvSpPr/>
            <p:nvPr/>
          </p:nvSpPr>
          <p:spPr>
            <a:xfrm>
              <a:off x="3001331" y="523609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Calibration</a:t>
              </a:r>
              <a:endParaRPr lang="en-CA" sz="1600" dirty="0">
                <a:solidFill>
                  <a:prstClr val="black"/>
                </a:solidFill>
              </a:endParaRPr>
            </a:p>
          </p:txBody>
        </p:sp>
        <p:sp>
          <p:nvSpPr>
            <p:cNvPr id="85" name="Rectangle 84"/>
            <p:cNvSpPr/>
            <p:nvPr/>
          </p:nvSpPr>
          <p:spPr>
            <a:xfrm>
              <a:off x="3001331"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sp>
          <p:nvSpPr>
            <p:cNvPr id="86" name="Rectangle 85"/>
            <p:cNvSpPr/>
            <p:nvPr/>
          </p:nvSpPr>
          <p:spPr>
            <a:xfrm>
              <a:off x="140621" y="4227984"/>
              <a:ext cx="2032617" cy="194421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87" name="TextBox 86"/>
            <p:cNvSpPr txBox="1"/>
            <p:nvPr/>
          </p:nvSpPr>
          <p:spPr>
            <a:xfrm>
              <a:off x="579194" y="3791870"/>
              <a:ext cx="1218840" cy="384055"/>
            </a:xfrm>
            <a:prstGeom prst="rect">
              <a:avLst/>
            </a:prstGeom>
            <a:noFill/>
          </p:spPr>
          <p:txBody>
            <a:bodyPr wrap="none" rtlCol="0">
              <a:spAutoFit/>
            </a:bodyPr>
            <a:lstStyle/>
            <a:p>
              <a:r>
                <a:rPr lang="en-CA" b="1" dirty="0" smtClean="0">
                  <a:solidFill>
                    <a:prstClr val="black"/>
                  </a:solidFill>
                </a:rPr>
                <a:t>3D Slicer</a:t>
              </a:r>
              <a:endParaRPr lang="en-CA" b="1" dirty="0">
                <a:solidFill>
                  <a:prstClr val="black"/>
                </a:solidFill>
              </a:endParaRPr>
            </a:p>
          </p:txBody>
        </p:sp>
        <p:sp>
          <p:nvSpPr>
            <p:cNvPr id="88" name="Rectangle 87"/>
            <p:cNvSpPr/>
            <p:nvPr/>
          </p:nvSpPr>
          <p:spPr>
            <a:xfrm>
              <a:off x="373039"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cxnSp>
          <p:nvCxnSpPr>
            <p:cNvPr id="89" name="Straight Connector 88"/>
            <p:cNvCxnSpPr>
              <a:stCxn id="88" idx="3"/>
              <a:endCxn id="85" idx="1"/>
            </p:cNvCxnSpPr>
            <p:nvPr/>
          </p:nvCxnSpPr>
          <p:spPr>
            <a:xfrm>
              <a:off x="2037539" y="5848164"/>
              <a:ext cx="963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73039" y="4340895"/>
              <a:ext cx="1664500" cy="36004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SlicerIGT</a:t>
              </a:r>
              <a:endParaRPr lang="en-CA" sz="1600" b="1" dirty="0">
                <a:solidFill>
                  <a:prstClr val="black"/>
                </a:solidFill>
              </a:endParaRPr>
            </a:p>
          </p:txBody>
        </p:sp>
        <p:sp>
          <p:nvSpPr>
            <p:cNvPr id="91" name="Rectangle 90"/>
            <p:cNvSpPr/>
            <p:nvPr/>
          </p:nvSpPr>
          <p:spPr>
            <a:xfrm>
              <a:off x="373039" y="523217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Registration</a:t>
              </a:r>
              <a:endParaRPr lang="en-CA" sz="1600" dirty="0">
                <a:solidFill>
                  <a:prstClr val="black"/>
                </a:solidFill>
              </a:endParaRPr>
            </a:p>
          </p:txBody>
        </p:sp>
        <p:sp>
          <p:nvSpPr>
            <p:cNvPr id="92" name="Rectangle 91"/>
            <p:cNvSpPr/>
            <p:nvPr/>
          </p:nvSpPr>
          <p:spPr>
            <a:xfrm>
              <a:off x="373039" y="4791161"/>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Visualization</a:t>
              </a:r>
              <a:endParaRPr lang="en-CA" sz="1600" dirty="0">
                <a:solidFill>
                  <a:prstClr val="black"/>
                </a:solidFill>
              </a:endParaRPr>
            </a:p>
          </p:txBody>
        </p:sp>
        <p:sp>
          <p:nvSpPr>
            <p:cNvPr id="93" name="TextBox 92"/>
            <p:cNvSpPr txBox="1"/>
            <p:nvPr/>
          </p:nvSpPr>
          <p:spPr>
            <a:xfrm>
              <a:off x="3497621" y="4223919"/>
              <a:ext cx="2512357" cy="384055"/>
            </a:xfrm>
            <a:prstGeom prst="rect">
              <a:avLst/>
            </a:prstGeom>
            <a:noFill/>
          </p:spPr>
          <p:txBody>
            <a:bodyPr wrap="none" rtlCol="0">
              <a:spAutoFit/>
            </a:bodyPr>
            <a:lstStyle/>
            <a:p>
              <a:r>
                <a:rPr lang="en-CA" b="1" dirty="0" smtClean="0">
                  <a:solidFill>
                    <a:prstClr val="black"/>
                  </a:solidFill>
                </a:rPr>
                <a:t>PLUS software layer</a:t>
              </a:r>
              <a:endParaRPr lang="en-CA" b="1" dirty="0">
                <a:solidFill>
                  <a:prstClr val="black"/>
                </a:solidFill>
              </a:endParaRPr>
            </a:p>
          </p:txBody>
        </p:sp>
        <p:sp>
          <p:nvSpPr>
            <p:cNvPr id="94" name="Rounded Rectangle 93"/>
            <p:cNvSpPr/>
            <p:nvPr/>
          </p:nvSpPr>
          <p:spPr>
            <a:xfrm>
              <a:off x="5334000" y="3484820"/>
              <a:ext cx="1739956" cy="559088"/>
            </a:xfrm>
            <a:prstGeom prst="roundRect">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prstClr val="black"/>
                  </a:solidFill>
                </a:rPr>
                <a:t>Patient</a:t>
              </a:r>
              <a:endParaRPr lang="en-CA" b="1" dirty="0">
                <a:solidFill>
                  <a:prstClr val="black"/>
                </a:solidFill>
              </a:endParaRPr>
            </a:p>
          </p:txBody>
        </p:sp>
        <p:sp>
          <p:nvSpPr>
            <p:cNvPr id="95" name="TextBox 94"/>
            <p:cNvSpPr txBox="1"/>
            <p:nvPr/>
          </p:nvSpPr>
          <p:spPr>
            <a:xfrm>
              <a:off x="6422524" y="1067760"/>
              <a:ext cx="2352335" cy="672096"/>
            </a:xfrm>
            <a:prstGeom prst="rect">
              <a:avLst/>
            </a:prstGeom>
            <a:noFill/>
          </p:spPr>
          <p:txBody>
            <a:bodyPr wrap="none" rtlCol="0">
              <a:spAutoFit/>
            </a:bodyPr>
            <a:lstStyle/>
            <a:p>
              <a:pPr algn="ctr"/>
              <a:r>
                <a:rPr lang="en-CA" b="1" dirty="0" smtClean="0">
                  <a:solidFill>
                    <a:prstClr val="black"/>
                  </a:solidFill>
                </a:rPr>
                <a:t>Reference tracking</a:t>
              </a:r>
            </a:p>
            <a:p>
              <a:pPr algn="ctr"/>
              <a:r>
                <a:rPr lang="en-CA" b="1" dirty="0" smtClean="0">
                  <a:solidFill>
                    <a:prstClr val="black"/>
                  </a:solidFill>
                </a:rPr>
                <a:t>sensor</a:t>
              </a:r>
              <a:endParaRPr lang="en-CA" b="1" dirty="0">
                <a:solidFill>
                  <a:prstClr val="black"/>
                </a:solidFill>
              </a:endParaRPr>
            </a:p>
          </p:txBody>
        </p:sp>
        <p:sp>
          <p:nvSpPr>
            <p:cNvPr id="96" name="TextBox 95"/>
            <p:cNvSpPr txBox="1"/>
            <p:nvPr/>
          </p:nvSpPr>
          <p:spPr>
            <a:xfrm>
              <a:off x="7380312" y="1859848"/>
              <a:ext cx="1498947" cy="672096"/>
            </a:xfrm>
            <a:prstGeom prst="rect">
              <a:avLst/>
            </a:prstGeom>
            <a:noFill/>
          </p:spPr>
          <p:txBody>
            <a:bodyPr wrap="none" rtlCol="0">
              <a:spAutoFit/>
            </a:bodyPr>
            <a:lstStyle/>
            <a:p>
              <a:r>
                <a:rPr lang="en-CA" b="1" dirty="0" smtClean="0">
                  <a:solidFill>
                    <a:prstClr val="black"/>
                  </a:solidFill>
                </a:rPr>
                <a:t>Tracked US</a:t>
              </a:r>
            </a:p>
            <a:p>
              <a:r>
                <a:rPr lang="en-CA" b="1" dirty="0" smtClean="0">
                  <a:solidFill>
                    <a:prstClr val="black"/>
                  </a:solidFill>
                </a:rPr>
                <a:t>transducer</a:t>
              </a:r>
              <a:endParaRPr lang="en-CA" b="1" dirty="0">
                <a:solidFill>
                  <a:prstClr val="black"/>
                </a:solidFill>
              </a:endParaRPr>
            </a:p>
          </p:txBody>
        </p:sp>
        <p:sp>
          <p:nvSpPr>
            <p:cNvPr id="97" name="TextBox 96"/>
            <p:cNvSpPr txBox="1"/>
            <p:nvPr/>
          </p:nvSpPr>
          <p:spPr>
            <a:xfrm>
              <a:off x="7091634" y="2957045"/>
              <a:ext cx="1925675" cy="384055"/>
            </a:xfrm>
            <a:prstGeom prst="rect">
              <a:avLst/>
            </a:prstGeom>
            <a:noFill/>
          </p:spPr>
          <p:txBody>
            <a:bodyPr wrap="none" rtlCol="0">
              <a:spAutoFit/>
            </a:bodyPr>
            <a:lstStyle/>
            <a:p>
              <a:pPr algn="ctr"/>
              <a:r>
                <a:rPr lang="en-CA" b="1" dirty="0" smtClean="0">
                  <a:solidFill>
                    <a:prstClr val="black"/>
                  </a:solidFill>
                </a:rPr>
                <a:t>Tracked needle</a:t>
              </a:r>
              <a:endParaRPr lang="en-CA" b="1" dirty="0">
                <a:solidFill>
                  <a:prstClr val="black"/>
                </a:solidFill>
              </a:endParaRPr>
            </a:p>
          </p:txBody>
        </p:sp>
        <p:cxnSp>
          <p:nvCxnSpPr>
            <p:cNvPr id="98" name="Straight Arrow Connector 97"/>
            <p:cNvCxnSpPr/>
            <p:nvPr/>
          </p:nvCxnSpPr>
          <p:spPr>
            <a:xfrm flipH="1">
              <a:off x="5848534" y="1510784"/>
              <a:ext cx="1348872" cy="17862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6349780" y="2117138"/>
              <a:ext cx="1063653" cy="89706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flipV="1">
              <a:off x="6790316" y="3297029"/>
              <a:ext cx="484238"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2774307" y="1085473"/>
              <a:ext cx="1565556" cy="384055"/>
            </a:xfrm>
            <a:prstGeom prst="rect">
              <a:avLst/>
            </a:prstGeom>
            <a:noFill/>
          </p:spPr>
          <p:txBody>
            <a:bodyPr wrap="none" rtlCol="0">
              <a:spAutoFit/>
            </a:bodyPr>
            <a:lstStyle/>
            <a:p>
              <a:r>
                <a:rPr lang="en-CA" b="1" dirty="0" smtClean="0">
                  <a:solidFill>
                    <a:prstClr val="black"/>
                  </a:solidFill>
                </a:rPr>
                <a:t>US machine</a:t>
              </a:r>
              <a:endParaRPr lang="en-CA" b="1" dirty="0">
                <a:solidFill>
                  <a:prstClr val="black"/>
                </a:solidFill>
              </a:endParaRPr>
            </a:p>
          </p:txBody>
        </p:sp>
        <p:sp>
          <p:nvSpPr>
            <p:cNvPr id="102" name="TextBox 101"/>
            <p:cNvSpPr txBox="1"/>
            <p:nvPr/>
          </p:nvSpPr>
          <p:spPr>
            <a:xfrm>
              <a:off x="390252" y="1197312"/>
              <a:ext cx="1418870" cy="672096"/>
            </a:xfrm>
            <a:prstGeom prst="rect">
              <a:avLst/>
            </a:prstGeom>
            <a:noFill/>
          </p:spPr>
          <p:txBody>
            <a:bodyPr wrap="none" rtlCol="0">
              <a:spAutoFit/>
            </a:bodyPr>
            <a:lstStyle/>
            <a:p>
              <a:pPr algn="ctr"/>
              <a:r>
                <a:rPr lang="en-CA" b="1" dirty="0" smtClean="0">
                  <a:solidFill>
                    <a:prstClr val="black"/>
                  </a:solidFill>
                </a:rPr>
                <a:t>Navigation</a:t>
              </a:r>
            </a:p>
            <a:p>
              <a:pPr algn="ctr"/>
              <a:r>
                <a:rPr lang="en-CA" b="1" dirty="0" smtClean="0">
                  <a:solidFill>
                    <a:prstClr val="black"/>
                  </a:solidFill>
                </a:rPr>
                <a:t>computer</a:t>
              </a:r>
              <a:endParaRPr lang="en-CA" b="1" dirty="0">
                <a:solidFill>
                  <a:prstClr val="black"/>
                </a:solidFill>
              </a:endParaRPr>
            </a:p>
          </p:txBody>
        </p:sp>
        <p:sp>
          <p:nvSpPr>
            <p:cNvPr id="103" name="TextBox 102"/>
            <p:cNvSpPr txBox="1"/>
            <p:nvPr/>
          </p:nvSpPr>
          <p:spPr>
            <a:xfrm>
              <a:off x="4499992" y="1067760"/>
              <a:ext cx="2005619" cy="672096"/>
            </a:xfrm>
            <a:prstGeom prst="rect">
              <a:avLst/>
            </a:prstGeom>
            <a:noFill/>
          </p:spPr>
          <p:txBody>
            <a:bodyPr wrap="none" rtlCol="0">
              <a:spAutoFit/>
            </a:bodyPr>
            <a:lstStyle/>
            <a:p>
              <a:r>
                <a:rPr lang="en-CA" b="1" dirty="0" smtClean="0">
                  <a:solidFill>
                    <a:prstClr val="black"/>
                  </a:solidFill>
                </a:rPr>
                <a:t>Position tracker</a:t>
              </a:r>
            </a:p>
            <a:p>
              <a:pPr algn="ctr"/>
              <a:r>
                <a:rPr lang="en-CA" b="1" dirty="0" smtClean="0">
                  <a:solidFill>
                    <a:prstClr val="black"/>
                  </a:solidFill>
                </a:rPr>
                <a:t>system</a:t>
              </a:r>
              <a:endParaRPr lang="en-CA" b="1" dirty="0">
                <a:solidFill>
                  <a:prstClr val="black"/>
                </a:solidFill>
              </a:endParaRPr>
            </a:p>
          </p:txBody>
        </p:sp>
        <p:cxnSp>
          <p:nvCxnSpPr>
            <p:cNvPr id="104" name="Straight Arrow Connector 103"/>
            <p:cNvCxnSpPr>
              <a:stCxn id="103" idx="2"/>
            </p:cNvCxnSpPr>
            <p:nvPr/>
          </p:nvCxnSpPr>
          <p:spPr>
            <a:xfrm flipH="1">
              <a:off x="5424733" y="1739856"/>
              <a:ext cx="78069" cy="3807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708697" y="2435912"/>
              <a:ext cx="1472210" cy="672096"/>
            </a:xfrm>
            <a:prstGeom prst="rect">
              <a:avLst/>
            </a:prstGeom>
            <a:noFill/>
          </p:spPr>
          <p:txBody>
            <a:bodyPr wrap="none" rtlCol="0">
              <a:spAutoFit/>
            </a:bodyPr>
            <a:lstStyle/>
            <a:p>
              <a:pPr algn="ctr"/>
              <a:r>
                <a:rPr lang="en-CA" b="1" dirty="0" smtClean="0">
                  <a:solidFill>
                    <a:prstClr val="black"/>
                  </a:solidFill>
                </a:rPr>
                <a:t>Network</a:t>
              </a:r>
            </a:p>
            <a:p>
              <a:pPr algn="ctr"/>
              <a:r>
                <a:rPr lang="en-CA" b="1" dirty="0" smtClean="0">
                  <a:solidFill>
                    <a:prstClr val="black"/>
                  </a:solidFill>
                </a:rPr>
                <a:t>connection</a:t>
              </a:r>
              <a:endParaRPr lang="en-CA" b="1" dirty="0">
                <a:solidFill>
                  <a:prstClr val="black"/>
                </a:solidFill>
              </a:endParaRPr>
            </a:p>
          </p:txBody>
        </p:sp>
      </p:grpSp>
    </p:spTree>
    <p:extLst>
      <p:ext uri="{BB962C8B-B14F-4D97-AF65-F5344CB8AC3E}">
        <p14:creationId xmlns:p14="http://schemas.microsoft.com/office/powerpoint/2010/main" val="4187680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a:t>D</a:t>
            </a:r>
            <a:r>
              <a:rPr lang="en-US" dirty="0" smtClean="0"/>
              <a:t>etailed architecture</a:t>
            </a:r>
            <a:endParaRPr lang="en-US" dirty="0" smtClean="0">
              <a:solidFill>
                <a:srgbClr val="7030A0"/>
              </a:solidFill>
              <a:latin typeface="Berlin Sans FB Demi" pitchFamily="34" charset="0"/>
            </a:endParaRPr>
          </a:p>
        </p:txBody>
      </p:sp>
      <p:sp>
        <p:nvSpPr>
          <p:cNvPr id="2" name="Rectangle 1"/>
          <p:cNvSpPr/>
          <p:nvPr/>
        </p:nvSpPr>
        <p:spPr>
          <a:xfrm>
            <a:off x="886126" y="5941999"/>
            <a:ext cx="2621360" cy="400110"/>
          </a:xfrm>
          <a:prstGeom prst="rect">
            <a:avLst/>
          </a:prstGeom>
        </p:spPr>
        <p:txBody>
          <a:bodyPr wrap="none">
            <a:spAutoFit/>
          </a:bodyPr>
          <a:lstStyle/>
          <a:p>
            <a:pPr algn="ctr">
              <a:defRPr/>
            </a:pPr>
            <a:r>
              <a:rPr lang="en-CA" sz="2000" b="1" smtClean="0">
                <a:hlinkClick r:id="rId2"/>
              </a:rPr>
              <a:t>www.plustoolkit.org</a:t>
            </a:r>
            <a:endParaRPr lang="en-CA" sz="2000" b="1" dirty="0"/>
          </a:p>
        </p:txBody>
      </p:sp>
      <p:grpSp>
        <p:nvGrpSpPr>
          <p:cNvPr id="48" name="Group 47"/>
          <p:cNvGrpSpPr/>
          <p:nvPr/>
        </p:nvGrpSpPr>
        <p:grpSpPr>
          <a:xfrm>
            <a:off x="455137" y="977214"/>
            <a:ext cx="8536463" cy="5289297"/>
            <a:chOff x="378581" y="1335010"/>
            <a:chExt cx="8536463" cy="5289297"/>
          </a:xfrm>
        </p:grpSpPr>
        <p:cxnSp>
          <p:nvCxnSpPr>
            <p:cNvPr id="49" name="Straight Connector 48"/>
            <p:cNvCxnSpPr/>
            <p:nvPr/>
          </p:nvCxnSpPr>
          <p:spPr>
            <a:xfrm>
              <a:off x="2504001" y="1904124"/>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13315" y="1905756"/>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72353" y="2121780"/>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700920" y="1335010"/>
              <a:ext cx="1505776"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5" name="Rectangle 54"/>
            <p:cNvSpPr/>
            <p:nvPr/>
          </p:nvSpPr>
          <p:spPr>
            <a:xfrm>
              <a:off x="2158579" y="4319027"/>
              <a:ext cx="4147332" cy="104159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6" name="TextBox 55"/>
            <p:cNvSpPr txBox="1"/>
            <p:nvPr/>
          </p:nvSpPr>
          <p:spPr>
            <a:xfrm>
              <a:off x="481100" y="5445547"/>
              <a:ext cx="867545" cy="276999"/>
            </a:xfrm>
            <a:prstGeom prst="rect">
              <a:avLst/>
            </a:prstGeom>
            <a:noFill/>
          </p:spPr>
          <p:txBody>
            <a:bodyPr wrap="none" rtlCol="0">
              <a:spAutoFit/>
            </a:bodyPr>
            <a:lstStyle/>
            <a:p>
              <a:r>
                <a:rPr lang="en-CA" sz="1200" b="1" dirty="0" smtClean="0"/>
                <a:t>hardware</a:t>
              </a:r>
              <a:endParaRPr lang="en-CA" sz="1200" b="1" dirty="0"/>
            </a:p>
          </p:txBody>
        </p:sp>
        <p:sp>
          <p:nvSpPr>
            <p:cNvPr id="57" name="Rectangle 56"/>
            <p:cNvSpPr/>
            <p:nvPr/>
          </p:nvSpPr>
          <p:spPr>
            <a:xfrm>
              <a:off x="2600376" y="4883510"/>
              <a:ext cx="1312448"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Video </a:t>
              </a:r>
              <a:r>
                <a:rPr lang="en-CA" sz="1200" b="1" dirty="0" smtClean="0">
                  <a:solidFill>
                    <a:schemeClr val="tx1"/>
                  </a:solidFill>
                </a:rPr>
                <a:t>interface</a:t>
              </a:r>
              <a:endParaRPr lang="en-CA" sz="1200" b="1" dirty="0">
                <a:solidFill>
                  <a:schemeClr val="tx1"/>
                </a:solidFill>
              </a:endParaRPr>
            </a:p>
          </p:txBody>
        </p:sp>
        <p:sp>
          <p:nvSpPr>
            <p:cNvPr id="58" name="Rectangle 57"/>
            <p:cNvSpPr/>
            <p:nvPr/>
          </p:nvSpPr>
          <p:spPr>
            <a:xfrm>
              <a:off x="4450752" y="4883510"/>
              <a:ext cx="1413844"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Tracker </a:t>
              </a:r>
              <a:r>
                <a:rPr lang="en-CA" sz="1200" b="1" dirty="0" smtClean="0">
                  <a:solidFill>
                    <a:schemeClr val="tx1"/>
                  </a:solidFill>
                </a:rPr>
                <a:t>interface</a:t>
              </a:r>
              <a:endParaRPr lang="en-CA" sz="1200" b="1" dirty="0">
                <a:solidFill>
                  <a:schemeClr val="tx1"/>
                </a:solidFill>
              </a:endParaRPr>
            </a:p>
          </p:txBody>
        </p:sp>
        <p:sp>
          <p:nvSpPr>
            <p:cNvPr id="59" name="Rectangle 58"/>
            <p:cNvSpPr/>
            <p:nvPr/>
          </p:nvSpPr>
          <p:spPr>
            <a:xfrm>
              <a:off x="2425210" y="5631474"/>
              <a:ext cx="1664929" cy="31780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Ultrasound </a:t>
              </a:r>
              <a:r>
                <a:rPr lang="en-CA" sz="1200" b="1" dirty="0" smtClean="0">
                  <a:solidFill>
                    <a:schemeClr val="tx1"/>
                  </a:solidFill>
                </a:rPr>
                <a:t>/ video</a:t>
              </a:r>
              <a:endParaRPr lang="en-CA" sz="1200" b="1" dirty="0">
                <a:solidFill>
                  <a:schemeClr val="tx1"/>
                </a:solidFill>
              </a:endParaRPr>
            </a:p>
          </p:txBody>
        </p:sp>
        <p:sp>
          <p:nvSpPr>
            <p:cNvPr id="60" name="Rectangle 59"/>
            <p:cNvSpPr/>
            <p:nvPr/>
          </p:nvSpPr>
          <p:spPr>
            <a:xfrm>
              <a:off x="4940967" y="4452149"/>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sp>
          <p:nvSpPr>
            <p:cNvPr id="61" name="Rectangle 60"/>
            <p:cNvSpPr/>
            <p:nvPr/>
          </p:nvSpPr>
          <p:spPr>
            <a:xfrm>
              <a:off x="4243356" y="5634293"/>
              <a:ext cx="1700279"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Tracker system</a:t>
              </a:r>
              <a:endParaRPr lang="en-CA" sz="1200" b="1" dirty="0">
                <a:solidFill>
                  <a:schemeClr val="tx1"/>
                </a:solidFill>
              </a:endParaRPr>
            </a:p>
          </p:txBody>
        </p:sp>
        <p:cxnSp>
          <p:nvCxnSpPr>
            <p:cNvPr id="62" name="Straight Connector 61"/>
            <p:cNvCxnSpPr/>
            <p:nvPr/>
          </p:nvCxnSpPr>
          <p:spPr>
            <a:xfrm>
              <a:off x="3213088" y="5224746"/>
              <a:ext cx="1074" cy="40672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112654" y="5224746"/>
              <a:ext cx="1506" cy="40954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158579" y="2707288"/>
              <a:ext cx="4147332" cy="1454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65" name="Rectangle 64"/>
            <p:cNvSpPr/>
            <p:nvPr/>
          </p:nvSpPr>
          <p:spPr>
            <a:xfrm>
              <a:off x="4940967" y="3715301"/>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cxnSp>
          <p:nvCxnSpPr>
            <p:cNvPr id="66" name="Straight Connector 65"/>
            <p:cNvCxnSpPr>
              <a:stCxn id="65" idx="2"/>
              <a:endCxn id="60" idx="0"/>
            </p:cNvCxnSpPr>
            <p:nvPr/>
          </p:nvCxnSpPr>
          <p:spPr>
            <a:xfrm>
              <a:off x="5518443" y="4056538"/>
              <a:ext cx="0" cy="395611"/>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125763" y="2809252"/>
              <a:ext cx="2235187"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3D Slicer extension manager</a:t>
              </a:r>
              <a:endParaRPr lang="en-CA" sz="1200" b="1" dirty="0">
                <a:solidFill>
                  <a:schemeClr val="tx1"/>
                </a:solidFill>
              </a:endParaRPr>
            </a:p>
          </p:txBody>
        </p:sp>
        <p:sp>
          <p:nvSpPr>
            <p:cNvPr id="68" name="Rectangle 67"/>
            <p:cNvSpPr/>
            <p:nvPr/>
          </p:nvSpPr>
          <p:spPr>
            <a:xfrm>
              <a:off x="2264749" y="3261674"/>
              <a:ext cx="1054715"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Registration</a:t>
              </a:r>
            </a:p>
          </p:txBody>
        </p:sp>
        <p:sp>
          <p:nvSpPr>
            <p:cNvPr id="69" name="Rectangle 68"/>
            <p:cNvSpPr/>
            <p:nvPr/>
          </p:nvSpPr>
          <p:spPr>
            <a:xfrm>
              <a:off x="3430572" y="3261674"/>
              <a:ext cx="1142909"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Segmentation</a:t>
              </a:r>
            </a:p>
          </p:txBody>
        </p:sp>
        <p:sp>
          <p:nvSpPr>
            <p:cNvPr id="70" name="TextBox 69"/>
            <p:cNvSpPr txBox="1"/>
            <p:nvPr/>
          </p:nvSpPr>
          <p:spPr>
            <a:xfrm>
              <a:off x="4573481" y="3164074"/>
              <a:ext cx="377026" cy="369332"/>
            </a:xfrm>
            <a:prstGeom prst="rect">
              <a:avLst/>
            </a:prstGeom>
            <a:noFill/>
          </p:spPr>
          <p:txBody>
            <a:bodyPr wrap="none" rtlCol="0">
              <a:spAutoFit/>
            </a:bodyPr>
            <a:lstStyle/>
            <a:p>
              <a:r>
                <a:rPr lang="en-CA" b="1" dirty="0" smtClean="0">
                  <a:solidFill>
                    <a:schemeClr val="tx1"/>
                  </a:solidFill>
                </a:rPr>
                <a:t>...</a:t>
              </a:r>
            </a:p>
          </p:txBody>
        </p:sp>
        <p:sp>
          <p:nvSpPr>
            <p:cNvPr id="71" name="TextBox 70"/>
            <p:cNvSpPr txBox="1"/>
            <p:nvPr/>
          </p:nvSpPr>
          <p:spPr>
            <a:xfrm>
              <a:off x="1354544" y="3244416"/>
              <a:ext cx="833882" cy="307777"/>
            </a:xfrm>
            <a:prstGeom prst="rect">
              <a:avLst/>
            </a:prstGeom>
            <a:noFill/>
          </p:spPr>
          <p:txBody>
            <a:bodyPr wrap="none" rtlCol="0">
              <a:spAutoFit/>
            </a:bodyPr>
            <a:lstStyle/>
            <a:p>
              <a:pPr algn="r"/>
              <a:r>
                <a:rPr lang="en-CA" sz="1400" b="1" dirty="0" smtClean="0"/>
                <a:t>3D Slicer</a:t>
              </a:r>
            </a:p>
          </p:txBody>
        </p:sp>
        <p:sp>
          <p:nvSpPr>
            <p:cNvPr id="72" name="Rectangle 71"/>
            <p:cNvSpPr/>
            <p:nvPr/>
          </p:nvSpPr>
          <p:spPr>
            <a:xfrm>
              <a:off x="2264749" y="4453527"/>
              <a:ext cx="2604840"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Calibration, volume reconstruction, …</a:t>
              </a:r>
              <a:endParaRPr lang="en-CA" sz="1200" b="1" dirty="0">
                <a:solidFill>
                  <a:schemeClr val="tx1"/>
                </a:solidFill>
              </a:endParaRPr>
            </a:p>
          </p:txBody>
        </p:sp>
        <p:sp>
          <p:nvSpPr>
            <p:cNvPr id="73" name="Rectangle 72"/>
            <p:cNvSpPr/>
            <p:nvPr/>
          </p:nvSpPr>
          <p:spPr>
            <a:xfrm>
              <a:off x="4936210" y="3264438"/>
              <a:ext cx="1212208"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Visualization</a:t>
              </a:r>
              <a:endParaRPr lang="en-CA" sz="1200" b="1" dirty="0">
                <a:solidFill>
                  <a:schemeClr val="tx1"/>
                </a:solidFill>
              </a:endParaRPr>
            </a:p>
          </p:txBody>
        </p:sp>
        <p:sp>
          <p:nvSpPr>
            <p:cNvPr id="74" name="Rectangle 73"/>
            <p:cNvSpPr/>
            <p:nvPr/>
          </p:nvSpPr>
          <p:spPr>
            <a:xfrm>
              <a:off x="919825" y="2017482"/>
              <a:ext cx="3312420" cy="569114"/>
            </a:xfrm>
            <a:prstGeom prst="rect">
              <a:avLst/>
            </a:prstGeom>
            <a:solidFill>
              <a:schemeClr val="accent3">
                <a:lumMod val="60000"/>
                <a:lumOff val="40000"/>
              </a:schemeClr>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75" name="TextBox 74"/>
            <p:cNvSpPr txBox="1"/>
            <p:nvPr/>
          </p:nvSpPr>
          <p:spPr>
            <a:xfrm>
              <a:off x="378581" y="1625325"/>
              <a:ext cx="1072582" cy="307777"/>
            </a:xfrm>
            <a:prstGeom prst="rect">
              <a:avLst/>
            </a:prstGeom>
            <a:noFill/>
          </p:spPr>
          <p:txBody>
            <a:bodyPr wrap="square" rtlCol="0">
              <a:spAutoFit/>
            </a:bodyPr>
            <a:lstStyle/>
            <a:p>
              <a:pPr algn="r"/>
              <a:r>
                <a:rPr lang="en-CA" sz="1400" b="1" dirty="0" smtClean="0"/>
                <a:t>SlicerIGT</a:t>
              </a:r>
              <a:endParaRPr lang="en-CA" sz="1400" b="1" dirty="0"/>
            </a:p>
          </p:txBody>
        </p:sp>
        <p:sp>
          <p:nvSpPr>
            <p:cNvPr id="76" name="Rectangle 75"/>
            <p:cNvSpPr/>
            <p:nvPr/>
          </p:nvSpPr>
          <p:spPr>
            <a:xfrm>
              <a:off x="2654809" y="2114116"/>
              <a:ext cx="1492585"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Transform recorder</a:t>
              </a:r>
              <a:endParaRPr lang="en-CA" sz="1200" b="1" dirty="0">
                <a:solidFill>
                  <a:schemeClr val="tx1"/>
                </a:solidFill>
              </a:endParaRPr>
            </a:p>
          </p:txBody>
        </p:sp>
        <p:sp>
          <p:nvSpPr>
            <p:cNvPr id="77" name="Rectangle 76"/>
            <p:cNvSpPr/>
            <p:nvPr/>
          </p:nvSpPr>
          <p:spPr>
            <a:xfrm>
              <a:off x="1016289" y="2114116"/>
              <a:ext cx="1271688"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Live </a:t>
              </a:r>
              <a:r>
                <a:rPr lang="en-US" sz="1200" b="1" dirty="0">
                  <a:solidFill>
                    <a:schemeClr val="tx1"/>
                  </a:solidFill>
                </a:rPr>
                <a:t>u</a:t>
              </a:r>
              <a:r>
                <a:rPr lang="en-US" sz="1200" b="1" dirty="0" smtClean="0">
                  <a:solidFill>
                    <a:schemeClr val="tx1"/>
                  </a:solidFill>
                </a:rPr>
                <a:t>ltrasound</a:t>
              </a:r>
              <a:endParaRPr lang="en-CA" sz="1200" b="1" dirty="0">
                <a:solidFill>
                  <a:schemeClr val="tx1"/>
                </a:solidFill>
              </a:endParaRPr>
            </a:p>
          </p:txBody>
        </p:sp>
        <p:sp>
          <p:nvSpPr>
            <p:cNvPr id="78" name="TextBox 77"/>
            <p:cNvSpPr txBox="1"/>
            <p:nvPr/>
          </p:nvSpPr>
          <p:spPr>
            <a:xfrm>
              <a:off x="1475656" y="4648912"/>
              <a:ext cx="683271" cy="317018"/>
            </a:xfrm>
            <a:prstGeom prst="rect">
              <a:avLst/>
            </a:prstGeom>
            <a:noFill/>
          </p:spPr>
          <p:txBody>
            <a:bodyPr wrap="none" rtlCol="0">
              <a:spAutoFit/>
            </a:bodyPr>
            <a:lstStyle/>
            <a:p>
              <a:pPr algn="r"/>
              <a:r>
                <a:rPr lang="en-CA" sz="1400" b="1" dirty="0" smtClean="0"/>
                <a:t>PLUS</a:t>
              </a:r>
              <a:endParaRPr lang="en-CA" sz="1400" b="1" dirty="0"/>
            </a:p>
          </p:txBody>
        </p:sp>
        <p:cxnSp>
          <p:nvCxnSpPr>
            <p:cNvPr id="79" name="Straight Connector 78"/>
            <p:cNvCxnSpPr/>
            <p:nvPr/>
          </p:nvCxnSpPr>
          <p:spPr>
            <a:xfrm>
              <a:off x="545629" y="5473981"/>
              <a:ext cx="8212075"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76784" y="5211491"/>
              <a:ext cx="816249" cy="276999"/>
            </a:xfrm>
            <a:prstGeom prst="rect">
              <a:avLst/>
            </a:prstGeom>
            <a:noFill/>
          </p:spPr>
          <p:txBody>
            <a:bodyPr wrap="none" rtlCol="0">
              <a:spAutoFit/>
            </a:bodyPr>
            <a:lstStyle/>
            <a:p>
              <a:r>
                <a:rPr lang="en-CA" sz="1200" b="1" dirty="0" smtClean="0"/>
                <a:t>software</a:t>
              </a:r>
              <a:endParaRPr lang="en-CA" sz="1200" b="1" dirty="0"/>
            </a:p>
          </p:txBody>
        </p:sp>
        <p:sp>
          <p:nvSpPr>
            <p:cNvPr id="81" name="Rectangle 80"/>
            <p:cNvSpPr/>
            <p:nvPr/>
          </p:nvSpPr>
          <p:spPr>
            <a:xfrm>
              <a:off x="4815841" y="2025884"/>
              <a:ext cx="3130181"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82" name="TextBox 81"/>
            <p:cNvSpPr txBox="1"/>
            <p:nvPr/>
          </p:nvSpPr>
          <p:spPr>
            <a:xfrm>
              <a:off x="7286751" y="1625325"/>
              <a:ext cx="776046" cy="307777"/>
            </a:xfrm>
            <a:prstGeom prst="rect">
              <a:avLst/>
            </a:prstGeom>
            <a:noFill/>
          </p:spPr>
          <p:txBody>
            <a:bodyPr wrap="none" rtlCol="0">
              <a:spAutoFit/>
            </a:bodyPr>
            <a:lstStyle/>
            <a:p>
              <a:pPr algn="r"/>
              <a:r>
                <a:rPr lang="en-CA" sz="1400" b="1" dirty="0" err="1" smtClean="0"/>
                <a:t>SlicerRT</a:t>
              </a:r>
              <a:endParaRPr lang="en-CA" sz="1400" b="1" dirty="0"/>
            </a:p>
          </p:txBody>
        </p:sp>
        <p:sp>
          <p:nvSpPr>
            <p:cNvPr id="83" name="Rectangle 82"/>
            <p:cNvSpPr/>
            <p:nvPr/>
          </p:nvSpPr>
          <p:spPr>
            <a:xfrm>
              <a:off x="489734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DICOM-RT import</a:t>
              </a:r>
              <a:endParaRPr lang="en-CA" sz="1200" b="1" dirty="0">
                <a:solidFill>
                  <a:schemeClr val="tx1"/>
                </a:solidFill>
              </a:endParaRPr>
            </a:p>
          </p:txBody>
        </p:sp>
        <p:sp>
          <p:nvSpPr>
            <p:cNvPr id="84" name="Rectangle 83"/>
            <p:cNvSpPr/>
            <p:nvPr/>
          </p:nvSpPr>
          <p:spPr>
            <a:xfrm>
              <a:off x="652545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Dose comparison</a:t>
              </a:r>
              <a:endParaRPr lang="en-CA" sz="1200" b="1" dirty="0">
                <a:solidFill>
                  <a:schemeClr val="tx1"/>
                </a:solidFill>
              </a:endParaRPr>
            </a:p>
          </p:txBody>
        </p:sp>
        <p:sp>
          <p:nvSpPr>
            <p:cNvPr id="85" name="Rectangle 84"/>
            <p:cNvSpPr/>
            <p:nvPr/>
          </p:nvSpPr>
          <p:spPr>
            <a:xfrm>
              <a:off x="2158579" y="3820123"/>
              <a:ext cx="2210120"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VTK, ITK, CTK, QT, DCMTK, …</a:t>
              </a:r>
              <a:endParaRPr lang="en-CA" sz="1200" b="1" dirty="0">
                <a:solidFill>
                  <a:schemeClr val="tx1"/>
                </a:solidFill>
              </a:endParaRPr>
            </a:p>
          </p:txBody>
        </p:sp>
        <p:sp>
          <p:nvSpPr>
            <p:cNvPr id="86" name="TextBox 85"/>
            <p:cNvSpPr txBox="1"/>
            <p:nvPr/>
          </p:nvSpPr>
          <p:spPr>
            <a:xfrm>
              <a:off x="2287977"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7" name="TextBox 86"/>
            <p:cNvSpPr txBox="1"/>
            <p:nvPr/>
          </p:nvSpPr>
          <p:spPr>
            <a:xfrm>
              <a:off x="6181458"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8" name="Rectangle 87"/>
            <p:cNvSpPr/>
            <p:nvPr/>
          </p:nvSpPr>
          <p:spPr>
            <a:xfrm>
              <a:off x="3861160" y="1340768"/>
              <a:ext cx="1292689"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89" name="TextBox 88"/>
            <p:cNvSpPr txBox="1"/>
            <p:nvPr/>
          </p:nvSpPr>
          <p:spPr>
            <a:xfrm>
              <a:off x="3840446" y="1459281"/>
              <a:ext cx="1317228" cy="307777"/>
            </a:xfrm>
            <a:prstGeom prst="rect">
              <a:avLst/>
            </a:prstGeom>
            <a:noFill/>
          </p:spPr>
          <p:txBody>
            <a:bodyPr wrap="square" rtlCol="0">
              <a:spAutoFit/>
            </a:bodyPr>
            <a:lstStyle/>
            <a:p>
              <a:pPr algn="ctr"/>
              <a:r>
                <a:rPr lang="en-CA" sz="1400" b="1" dirty="0" err="1" smtClean="0"/>
                <a:t>ProstateNav</a:t>
              </a:r>
              <a:endParaRPr lang="en-CA" sz="1400" b="1" dirty="0"/>
            </a:p>
          </p:txBody>
        </p:sp>
        <p:sp>
          <p:nvSpPr>
            <p:cNvPr id="90" name="TextBox 89"/>
            <p:cNvSpPr txBox="1"/>
            <p:nvPr/>
          </p:nvSpPr>
          <p:spPr>
            <a:xfrm>
              <a:off x="1870668" y="1459281"/>
              <a:ext cx="1176976" cy="307777"/>
            </a:xfrm>
            <a:prstGeom prst="rect">
              <a:avLst/>
            </a:prstGeom>
            <a:noFill/>
          </p:spPr>
          <p:txBody>
            <a:bodyPr wrap="square" rtlCol="0">
              <a:spAutoFit/>
            </a:bodyPr>
            <a:lstStyle/>
            <a:p>
              <a:pPr algn="r"/>
              <a:r>
                <a:rPr lang="en-CA" sz="1400" b="1" dirty="0" smtClean="0"/>
                <a:t>Perk Tutor</a:t>
              </a:r>
              <a:endParaRPr lang="en-CA" sz="1400" b="1" dirty="0"/>
            </a:p>
          </p:txBody>
        </p:sp>
        <p:sp>
          <p:nvSpPr>
            <p:cNvPr id="91" name="Rectangle 90"/>
            <p:cNvSpPr/>
            <p:nvPr/>
          </p:nvSpPr>
          <p:spPr>
            <a:xfrm>
              <a:off x="6084168" y="5634293"/>
              <a:ext cx="1169155"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MRI scanner</a:t>
              </a:r>
              <a:endParaRPr lang="en-CA" sz="1200" b="1" dirty="0">
                <a:solidFill>
                  <a:schemeClr val="tx1"/>
                </a:solidFill>
              </a:endParaRPr>
            </a:p>
          </p:txBody>
        </p:sp>
        <p:cxnSp>
          <p:nvCxnSpPr>
            <p:cNvPr id="92" name="Straight Connector 91"/>
            <p:cNvCxnSpPr>
              <a:stCxn id="65" idx="3"/>
            </p:cNvCxnSpPr>
            <p:nvPr/>
          </p:nvCxnSpPr>
          <p:spPr>
            <a:xfrm>
              <a:off x="6095920" y="3885919"/>
              <a:ext cx="2153109"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340108" y="5634293"/>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CA" sz="1200" b="1" dirty="0" smtClean="0">
                  <a:solidFill>
                    <a:schemeClr val="tx1"/>
                  </a:solidFill>
                </a:rPr>
                <a:t>Robots, needle guides</a:t>
              </a:r>
              <a:endParaRPr lang="en-CA" sz="1200" b="1" dirty="0">
                <a:solidFill>
                  <a:schemeClr val="tx1"/>
                </a:solidFill>
              </a:endParaRPr>
            </a:p>
          </p:txBody>
        </p:sp>
        <p:cxnSp>
          <p:nvCxnSpPr>
            <p:cNvPr id="94" name="Straight Connector 93"/>
            <p:cNvCxnSpPr>
              <a:stCxn id="91" idx="0"/>
            </p:cNvCxnSpPr>
            <p:nvPr/>
          </p:nvCxnSpPr>
          <p:spPr>
            <a:xfrm flipH="1" flipV="1">
              <a:off x="6668745" y="3885919"/>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8249028" y="3881426"/>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798842" y="6309320"/>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Custom phantoms</a:t>
              </a:r>
              <a:endParaRPr lang="en-CA" sz="1200" b="1" dirty="0">
                <a:solidFill>
                  <a:schemeClr val="tx1"/>
                </a:solidFill>
              </a:endParaRPr>
            </a:p>
          </p:txBody>
        </p:sp>
        <p:cxnSp>
          <p:nvCxnSpPr>
            <p:cNvPr id="97" name="Straight Connector 96"/>
            <p:cNvCxnSpPr>
              <a:stCxn id="96" idx="0"/>
              <a:endCxn id="59" idx="2"/>
            </p:cNvCxnSpPr>
            <p:nvPr/>
          </p:nvCxnSpPr>
          <p:spPr>
            <a:xfrm flipH="1" flipV="1">
              <a:off x="3257675" y="5949280"/>
              <a:ext cx="2328635"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6" idx="0"/>
              <a:endCxn id="91" idx="2"/>
            </p:cNvCxnSpPr>
            <p:nvPr/>
          </p:nvCxnSpPr>
          <p:spPr>
            <a:xfrm flipV="1">
              <a:off x="5586310" y="5949280"/>
              <a:ext cx="108243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6" idx="0"/>
              <a:endCxn id="61" idx="2"/>
            </p:cNvCxnSpPr>
            <p:nvPr/>
          </p:nvCxnSpPr>
          <p:spPr>
            <a:xfrm flipH="1" flipV="1">
              <a:off x="5093496" y="5949280"/>
              <a:ext cx="492814"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3" idx="2"/>
              <a:endCxn id="96" idx="0"/>
            </p:cNvCxnSpPr>
            <p:nvPr/>
          </p:nvCxnSpPr>
          <p:spPr>
            <a:xfrm flipH="1">
              <a:off x="5586310" y="5949280"/>
              <a:ext cx="254126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1118211" y="5618398"/>
            <a:ext cx="2307170" cy="400110"/>
          </a:xfrm>
          <a:prstGeom prst="rect">
            <a:avLst/>
          </a:prstGeom>
        </p:spPr>
        <p:txBody>
          <a:bodyPr wrap="none">
            <a:spAutoFit/>
          </a:bodyPr>
          <a:lstStyle/>
          <a:p>
            <a:pPr algn="ctr">
              <a:defRPr/>
            </a:pPr>
            <a:r>
              <a:rPr lang="en-CA" sz="2000" b="1" dirty="0" smtClean="0">
                <a:hlinkClick r:id="rId3"/>
              </a:rPr>
              <a:t>www.slicerigt.org</a:t>
            </a:r>
            <a:endParaRPr lang="en-CA" sz="2000" b="1" dirty="0"/>
          </a:p>
        </p:txBody>
      </p:sp>
    </p:spTree>
    <p:extLst>
      <p:ext uri="{BB962C8B-B14F-4D97-AF65-F5344CB8AC3E}">
        <p14:creationId xmlns:p14="http://schemas.microsoft.com/office/powerpoint/2010/main" val="1214804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00"/>
        </a:solidFill>
        <a:ln w="9525">
          <a:solidFill>
            <a:srgbClr val="000000"/>
          </a:solidFill>
          <a:round/>
          <a:headEnd/>
          <a:tailEnd/>
        </a:ln>
      </a:spPr>
      <a:bodyPr wrap="square" lIns="1" tIns="0" rIns="1" bIns="0" rtlCol="0" anchor="ctr">
        <a:noAutofit/>
      </a:bodyPr>
      <a:lstStyle>
        <a:defPPr algn="ctr">
          <a:defRPr/>
        </a:defPPr>
      </a:lstStyle>
    </a:spDef>
    <a:txDef>
      <a:spPr>
        <a:noFill/>
      </a:spPr>
      <a:bodyPr wrap="none" rtlCol="0">
        <a:spAutoFit/>
      </a:bodyPr>
      <a:lstStyle>
        <a:defPPr>
          <a:spcBef>
            <a:spcPts val="0"/>
          </a:spcBef>
          <a:spcAft>
            <a:spcPts val="0"/>
          </a:spcAft>
          <a:defRPr sz="2000" b="1" dirty="0" smtClean="0">
            <a:solidFill>
              <a:srgbClr val="000099"/>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9622</TotalTime>
  <Words>2036</Words>
  <Application>Microsoft Office PowerPoint</Application>
  <PresentationFormat>On-screen Show (4:3)</PresentationFormat>
  <Paragraphs>312</Paragraphs>
  <Slides>26</Slides>
  <Notes>9</Notes>
  <HiddenSlides>0</HiddenSlides>
  <MMClips>3</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26</vt:i4>
      </vt:variant>
    </vt:vector>
  </HeadingPairs>
  <TitlesOfParts>
    <vt:vector size="30" baseType="lpstr">
      <vt:lpstr>Office Theme</vt:lpstr>
      <vt:lpstr>Picture</vt:lpstr>
      <vt:lpstr>Equation</vt:lpstr>
      <vt:lpstr>Ecuación</vt:lpstr>
      <vt:lpstr>Prototyping clinical applications with PLUS and SlicerIGT</vt:lpstr>
      <vt:lpstr>Tracked ultrasound navigation</vt:lpstr>
      <vt:lpstr>Calibration</vt:lpstr>
      <vt:lpstr>Explosion of chances for error </vt:lpstr>
      <vt:lpstr>Data acquisition - tracking</vt:lpstr>
      <vt:lpstr>Data acquisition - imaging</vt:lpstr>
      <vt:lpstr>Guidance, visualization and planning</vt:lpstr>
      <vt:lpstr>SlicerIGT layout</vt:lpstr>
      <vt:lpstr>Detailed architecture</vt:lpstr>
      <vt:lpstr>PLUS feature summary</vt:lpstr>
      <vt:lpstr>PLUS visitor stats</vt:lpstr>
      <vt:lpstr>Public interventional US database</vt:lpstr>
      <vt:lpstr>Prostate cancer interventions</vt:lpstr>
      <vt:lpstr>Brain surgery</vt:lpstr>
      <vt:lpstr>Central-line needle guidance</vt:lpstr>
      <vt:lpstr>Interstitial HIFU liver ablation</vt:lpstr>
      <vt:lpstr>Spinal interventions</vt:lpstr>
      <vt:lpstr>Perk Tutor training platform</vt:lpstr>
      <vt:lpstr>PowerPoint Presentation</vt:lpstr>
      <vt:lpstr>PowerPoint Presentation</vt:lpstr>
      <vt:lpstr>PowerPoint Presentation</vt:lpstr>
      <vt:lpstr>The PLUS team</vt:lpstr>
      <vt:lpstr>Appendix</vt:lpstr>
      <vt:lpstr>Navigation in abdominal surgery</vt:lpstr>
      <vt:lpstr>Navigation in abdominal surgery</vt:lpstr>
      <vt:lpstr>Navigation in abdominal surgery</vt:lpstr>
    </vt:vector>
  </TitlesOfParts>
  <Company>Queen's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1164</cp:revision>
  <cp:lastPrinted>2012-05-12T19:20:49Z</cp:lastPrinted>
  <dcterms:created xsi:type="dcterms:W3CDTF">2010-01-28T18:12:58Z</dcterms:created>
  <dcterms:modified xsi:type="dcterms:W3CDTF">2013-12-12T19:43:42Z</dcterms:modified>
</cp:coreProperties>
</file>